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82" r:id="rId2"/>
    <p:sldId id="274" r:id="rId3"/>
    <p:sldId id="275" r:id="rId4"/>
    <p:sldId id="257" r:id="rId5"/>
    <p:sldId id="262" r:id="rId6"/>
    <p:sldId id="260" r:id="rId7"/>
    <p:sldId id="279" r:id="rId8"/>
    <p:sldId id="280" r:id="rId9"/>
    <p:sldId id="281" r:id="rId10"/>
    <p:sldId id="261" r:id="rId11"/>
    <p:sldId id="259" r:id="rId12"/>
    <p:sldId id="263" r:id="rId13"/>
    <p:sldId id="264" r:id="rId14"/>
    <p:sldId id="277" r:id="rId15"/>
    <p:sldId id="265" r:id="rId16"/>
    <p:sldId id="278" r:id="rId17"/>
    <p:sldId id="266" r:id="rId18"/>
    <p:sldId id="267" r:id="rId19"/>
    <p:sldId id="268" r:id="rId20"/>
    <p:sldId id="269" r:id="rId21"/>
    <p:sldId id="276" r:id="rId22"/>
    <p:sldId id="270" r:id="rId23"/>
    <p:sldId id="271" r:id="rId24"/>
    <p:sldId id="272" r:id="rId25"/>
    <p:sldId id="2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1" d="100"/>
          <a:sy n="81" d="100"/>
        </p:scale>
        <p:origin x="84"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355FA-CECC-4939-839C-4D55C9489AB7}" type="datetimeFigureOut">
              <a:rPr lang="en-US" smtClean="0"/>
              <a:t>7/6/2019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CF3ED-B182-414C-85DD-D574D565EC27}" type="slidenum">
              <a:rPr lang="en-US" smtClean="0"/>
              <a:t>‹#›</a:t>
            </a:fld>
            <a:endParaRPr lang="en-US"/>
          </a:p>
        </p:txBody>
      </p:sp>
    </p:spTree>
    <p:extLst>
      <p:ext uri="{BB962C8B-B14F-4D97-AF65-F5344CB8AC3E}">
        <p14:creationId xmlns:p14="http://schemas.microsoft.com/office/powerpoint/2010/main" val="88931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CF3ED-B182-414C-85DD-D574D565EC27}" type="slidenum">
              <a:rPr lang="en-US" smtClean="0"/>
              <a:t>4</a:t>
            </a:fld>
            <a:endParaRPr lang="en-US"/>
          </a:p>
        </p:txBody>
      </p:sp>
    </p:spTree>
    <p:extLst>
      <p:ext uri="{BB962C8B-B14F-4D97-AF65-F5344CB8AC3E}">
        <p14:creationId xmlns:p14="http://schemas.microsoft.com/office/powerpoint/2010/main" val="404335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71C612-94FF-42A0-AC05-995B70F61DAF}" type="datetime1">
              <a:rPr lang="en-US" smtClean="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1ED66-DFC3-461A-98B7-5CF14E4E603F}" type="datetime1">
              <a:rPr lang="en-US" smtClean="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0A0B2F-C2CD-4736-82FE-D2CC702AC0FB}" type="datetime1">
              <a:rPr lang="en-US" smtClean="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4BD8EE-5980-4251-B369-E5FAFC6C2A83}" type="datetime1">
              <a:rPr lang="en-US" smtClean="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6723C-0310-49B2-965A-E6135467F9DD}" type="datetime1">
              <a:rPr lang="en-US" smtClean="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292B9C-76AF-4D09-92DB-9CDD32E5889E}" type="datetime1">
              <a:rPr lang="en-US" smtClean="0"/>
              <a:t>7/6/2019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ACB579-B352-494A-9B51-D9BACA445990}" type="datetime1">
              <a:rPr lang="en-US" smtClean="0"/>
              <a:t>7/6/2019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CCCED2-ACCC-424B-BA27-D2FA42023A86}" type="datetime1">
              <a:rPr lang="en-US" smtClean="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337189-0BA2-43EC-9F27-B664A728FAD3}" type="datetime1">
              <a:rPr lang="en-US" smtClean="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E5DAD9-885B-4932-834F-095D6A8199F2}" type="datetime1">
              <a:rPr lang="en-US" smtClean="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81C83-A845-435E-AB29-D1D89FC69070}" type="datetime1">
              <a:rPr lang="en-US" smtClean="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B82B44-C276-4E72-9A63-63A4EB7612AA}" type="datetime1">
              <a:rPr lang="en-US" smtClean="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2B4E7A-ABC1-4510-BC00-2B6E664DAA42}" type="datetime1">
              <a:rPr lang="en-US" smtClean="0"/>
              <a:t>7/6/2019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7E621E2-8D46-4D83-AC22-E6D83B1621A3}" type="datetime1">
              <a:rPr lang="en-US" smtClean="0"/>
              <a:t>7/6/2019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40DD83-1403-43E4-B277-2F8E17CEF1F5}" type="datetime1">
              <a:rPr lang="en-US" smtClean="0"/>
              <a:t>7/6/2019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A04173C-72F0-4816-B606-CED6EBD3C4C1}" type="datetime1">
              <a:rPr lang="en-US" smtClean="0"/>
              <a:t>7/6/2019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93DE3-609C-4ABB-BFA5-C5D61A3978BD}" type="datetime1">
              <a:rPr lang="en-US" smtClean="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2513C8-62C2-45FA-AE05-E0CE55B717C9}" type="datetime1">
              <a:rPr lang="en-US" smtClean="0"/>
              <a:t>7/6/2019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
        <p:nvSpPr>
          <p:cNvPr id="7" name="Title 1"/>
          <p:cNvSpPr txBox="1">
            <a:spLocks/>
          </p:cNvSpPr>
          <p:nvPr/>
        </p:nvSpPr>
        <p:spPr>
          <a:xfrm>
            <a:off x="759854" y="2295917"/>
            <a:ext cx="10985165" cy="3329581"/>
          </a:xfrm>
          <a:prstGeom prst="rect">
            <a:avLst/>
          </a:prstGeom>
          <a:ln>
            <a:noFill/>
          </a:ln>
        </p:spPr>
        <p:txBody>
          <a:bodyPr vert="horz" lIns="91440" tIns="45720" rIns="91440" bIns="45720" rtlCol="0" anchor="t">
            <a:noAutofit/>
            <a:scene3d>
              <a:camera prst="orthographicFront"/>
              <a:lightRig rig="threePt" dir="t"/>
            </a:scene3d>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8000" b="1" dirty="0" smtClean="0">
                <a:ln w="12700">
                  <a:solidFill>
                    <a:srgbClr val="FFFF00"/>
                  </a:solidFill>
                  <a:prstDash val="solid"/>
                </a:ln>
                <a:solidFill>
                  <a:srgbClr val="FFFF00"/>
                </a:solidFill>
                <a:effectLst>
                  <a:outerShdw dist="38100" dir="2640000" algn="bl" rotWithShape="0">
                    <a:schemeClr val="accent1"/>
                  </a:outerShdw>
                </a:effectLst>
                <a:cs typeface="B Nazanin" panose="00000400000000000000" pitchFamily="2" charset="-78"/>
              </a:rPr>
              <a:t>رشته پرتو پزشکی</a:t>
            </a:r>
            <a:br>
              <a:rPr lang="fa-IR" sz="8000" b="1" dirty="0" smtClean="0">
                <a:ln w="12700">
                  <a:solidFill>
                    <a:srgbClr val="FFFF00"/>
                  </a:solidFill>
                  <a:prstDash val="solid"/>
                </a:ln>
                <a:solidFill>
                  <a:srgbClr val="FFFF00"/>
                </a:solidFill>
                <a:effectLst>
                  <a:outerShdw dist="38100" dir="2640000" algn="bl" rotWithShape="0">
                    <a:schemeClr val="accent1"/>
                  </a:outerShdw>
                </a:effectLst>
                <a:cs typeface="B Nazanin" panose="00000400000000000000" pitchFamily="2" charset="-78"/>
              </a:rPr>
            </a:br>
            <a:r>
              <a:rPr lang="fa-IR" sz="8000" b="1" dirty="0" smtClean="0">
                <a:ln w="12700">
                  <a:solidFill>
                    <a:srgbClr val="FFFF00"/>
                  </a:solidFill>
                  <a:prstDash val="solid"/>
                </a:ln>
                <a:solidFill>
                  <a:srgbClr val="FFFF00"/>
                </a:solidFill>
                <a:effectLst>
                  <a:outerShdw dist="38100" dir="2640000" algn="bl" rotWithShape="0">
                    <a:schemeClr val="accent1"/>
                  </a:outerShdw>
                </a:effectLst>
                <a:cs typeface="B Nazanin" panose="00000400000000000000" pitchFamily="2" charset="-78"/>
              </a:rPr>
              <a:t>افق ها و چالش ها</a:t>
            </a:r>
            <a:endParaRPr lang="en-US" sz="8000" b="1" dirty="0">
              <a:ln w="12700">
                <a:solidFill>
                  <a:srgbClr val="FFFF00"/>
                </a:solidFill>
                <a:prstDash val="solid"/>
              </a:ln>
              <a:solidFill>
                <a:srgbClr val="FFFF00"/>
              </a:solidFill>
              <a:effectLst>
                <a:outerShdw dist="38100" dir="2640000" algn="bl" rotWithShape="0">
                  <a:schemeClr val="accent1"/>
                </a:outerShdw>
              </a:effectLst>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9234152" y="-86511"/>
            <a:ext cx="2983606" cy="1841445"/>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0" y="4986965"/>
            <a:ext cx="2941667" cy="1957546"/>
          </a:xfrm>
          <a:prstGeom prst="rect">
            <a:avLst/>
          </a:prstGeom>
          <a:ln>
            <a:noFill/>
          </a:ln>
          <a:effectLst>
            <a:softEdge rad="112500"/>
          </a:effectLst>
        </p:spPr>
      </p:pic>
      <p:pic>
        <p:nvPicPr>
          <p:cNvPr id="10" name="Picture 5" descr="http://its.uvm.edu/medtech/design/Linac_fig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0670" y="4806761"/>
            <a:ext cx="2442180" cy="20265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دانشگاه صنعتی شریف آرم‬‎"/>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98"/>
            <a:ext cx="2717442" cy="19494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4949598" y="6182868"/>
            <a:ext cx="2605675" cy="4789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rtl="1">
              <a:buNone/>
            </a:pPr>
            <a:r>
              <a:rPr lang="fa-IR" sz="2800" dirty="0" smtClean="0">
                <a:latin typeface="Bnazanin"/>
                <a:cs typeface="B Nazanin" panose="00000400000000000000" pitchFamily="2" charset="-78"/>
              </a:rPr>
              <a:t>تابستان 98</a:t>
            </a:r>
            <a:endParaRPr lang="en-US" sz="2800" dirty="0">
              <a:latin typeface="Bnazanin"/>
              <a:cs typeface="B Nazanin" panose="00000400000000000000" pitchFamily="2" charset="-78"/>
            </a:endParaRPr>
          </a:p>
        </p:txBody>
      </p:sp>
    </p:spTree>
    <p:extLst>
      <p:ext uri="{BB962C8B-B14F-4D97-AF65-F5344CB8AC3E}">
        <p14:creationId xmlns:p14="http://schemas.microsoft.com/office/powerpoint/2010/main" val="3257088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10517" y="1186814"/>
            <a:ext cx="9404723" cy="1400530"/>
          </a:xfrm>
        </p:spPr>
        <p:txBody>
          <a:bodyPr/>
          <a:lstStyle/>
          <a:p>
            <a:pPr algn="r" rtl="1"/>
            <a:r>
              <a:rPr lang="fa-IR" b="1" dirty="0">
                <a:solidFill>
                  <a:srgbClr val="FFFF00"/>
                </a:solidFill>
                <a:cs typeface="B Titr" panose="00000700000000000000" pitchFamily="2" charset="-78"/>
              </a:rPr>
              <a:t>تحصیل در پرتوپزشکی</a:t>
            </a:r>
            <a:endParaRPr lang="en-US" dirty="0">
              <a:solidFill>
                <a:srgbClr val="FFFF00"/>
              </a:solidFill>
              <a:cs typeface="B Titr" panose="00000700000000000000" pitchFamily="2" charset="-78"/>
            </a:endParaRPr>
          </a:p>
        </p:txBody>
      </p:sp>
      <p:sp>
        <p:nvSpPr>
          <p:cNvPr id="5" name="Content Placeholder 2"/>
          <p:cNvSpPr>
            <a:spLocks noGrp="1"/>
          </p:cNvSpPr>
          <p:nvPr>
            <p:ph idx="1"/>
          </p:nvPr>
        </p:nvSpPr>
        <p:spPr>
          <a:xfrm>
            <a:off x="2538614" y="2181225"/>
            <a:ext cx="8947150" cy="4195763"/>
          </a:xfrm>
        </p:spPr>
        <p:txBody>
          <a:bodyPr>
            <a:normAutofit/>
          </a:bodyPr>
          <a:lstStyle/>
          <a:p>
            <a:pPr algn="r" rtl="1"/>
            <a:r>
              <a:rPr lang="fa-IR" b="1" dirty="0" smtClean="0">
                <a:cs typeface="B Nazanin" panose="00000400000000000000" pitchFamily="2" charset="-78"/>
              </a:rPr>
              <a:t>وزارت علوم، تحقیقات و فناوری (عتف)</a:t>
            </a:r>
          </a:p>
          <a:p>
            <a:pPr lvl="1" algn="r" rtl="1"/>
            <a:r>
              <a:rPr lang="fa-IR" sz="2000" b="1" dirty="0" smtClean="0">
                <a:cs typeface="B Nazanin" panose="00000400000000000000" pitchFamily="2" charset="-78"/>
              </a:rPr>
              <a:t>تنها مقطع تحصیلات تکمیلی – کارشناسی ارشد و دکترا</a:t>
            </a:r>
          </a:p>
          <a:p>
            <a:pPr lvl="1" algn="r" rtl="1"/>
            <a:r>
              <a:rPr lang="fa-IR" sz="2000" b="1" dirty="0" smtClean="0">
                <a:cs typeface="B Nazanin" panose="00000400000000000000" pitchFamily="2" charset="-78"/>
              </a:rPr>
              <a:t>دانشگاه های مطرح: صنعتی شریف، شیراز، شهید بهشتی، صنعتی امیرکبیر و اصفهان</a:t>
            </a:r>
          </a:p>
          <a:p>
            <a:pPr lvl="1" algn="r" rtl="1"/>
            <a:r>
              <a:rPr lang="fa-IR" sz="2000" b="1" dirty="0" smtClean="0">
                <a:cs typeface="B Nazanin" panose="00000400000000000000" pitchFamily="2" charset="-78"/>
              </a:rPr>
              <a:t>رشته های مجاز به ادامه تحصیل در پرتوپزشکی: فیزیک و مهندسی برق و در چندین دوره مهندسی شیمی</a:t>
            </a:r>
          </a:p>
          <a:p>
            <a:pPr lvl="1" algn="r" rtl="1"/>
            <a:endParaRPr lang="fa-IR" sz="2000" b="1" dirty="0">
              <a:cs typeface="B Nazanin" panose="00000400000000000000" pitchFamily="2" charset="-78"/>
            </a:endParaRPr>
          </a:p>
          <a:p>
            <a:pPr algn="r" rtl="1"/>
            <a:r>
              <a:rPr lang="fa-IR" b="1" dirty="0" smtClean="0">
                <a:cs typeface="B Nazanin" panose="00000400000000000000" pitchFamily="2" charset="-78"/>
              </a:rPr>
              <a:t>دانشگاه آزاد اسلامی </a:t>
            </a:r>
          </a:p>
          <a:p>
            <a:pPr lvl="1" algn="r" rtl="1"/>
            <a:r>
              <a:rPr lang="fa-IR" sz="2000" b="1" dirty="0" smtClean="0">
                <a:cs typeface="B Nazanin" panose="00000400000000000000" pitchFamily="2" charset="-78"/>
              </a:rPr>
              <a:t>در مقطع کارشناسی تحت عنوان «مهندسی پرتوپزشکی»</a:t>
            </a:r>
          </a:p>
          <a:p>
            <a:pPr lvl="2" algn="r" rtl="1"/>
            <a:r>
              <a:rPr lang="fa-IR" sz="2000" b="1" dirty="0" smtClean="0">
                <a:cs typeface="B Nazanin" panose="00000400000000000000" pitchFamily="2" charset="-78"/>
              </a:rPr>
              <a:t>اخیرا جذب دانشجوی کارشناسی این رشته در این دانشگاه ممنوع اعلام شده است. </a:t>
            </a:r>
          </a:p>
          <a:p>
            <a:pPr lvl="1" algn="r" rtl="1"/>
            <a:r>
              <a:rPr lang="fa-IR" sz="2000" b="1" dirty="0" smtClean="0">
                <a:cs typeface="B Nazanin" panose="00000400000000000000" pitchFamily="2" charset="-78"/>
              </a:rPr>
              <a:t>دانشگاه های مطرح: دانشگاه علوم و تحقیقات تهران، تهران مرکزی و نجف آباد اصفهان</a:t>
            </a:r>
          </a:p>
          <a:p>
            <a:pPr lvl="1" algn="r" rtl="1"/>
            <a:endParaRPr lang="fa-IR" sz="2000" b="1" dirty="0" smtClean="0">
              <a:cs typeface="B Nazanin" panose="00000400000000000000" pitchFamily="2" charset="-78"/>
            </a:endParaRPr>
          </a:p>
          <a:p>
            <a:pPr algn="r" rtl="1"/>
            <a:endParaRPr lang="fa-IR" b="1" dirty="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243982" y="5238469"/>
            <a:ext cx="2166535" cy="1444357"/>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953857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6621" y="142039"/>
            <a:ext cx="9404723" cy="1400530"/>
          </a:xfrm>
        </p:spPr>
        <p:txBody>
          <a:bodyPr>
            <a:normAutofit/>
          </a:bodyPr>
          <a:lstStyle/>
          <a:p>
            <a:pPr algn="r" rtl="1"/>
            <a:r>
              <a:rPr lang="fa-IR" sz="3200" b="1" dirty="0" smtClean="0">
                <a:solidFill>
                  <a:srgbClr val="FFFF00"/>
                </a:solidFill>
                <a:cs typeface="B Titr" panose="00000700000000000000" pitchFamily="2" charset="-78"/>
              </a:rPr>
              <a:t>برخی دروس این رشته (کارشناسی ارشد)</a:t>
            </a:r>
            <a:endParaRPr lang="en-US" sz="3200" dirty="0">
              <a:solidFill>
                <a:srgbClr val="FFFF00"/>
              </a:solidFill>
              <a:cs typeface="B Titr" panose="000007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862245128"/>
              </p:ext>
            </p:extLst>
          </p:nvPr>
        </p:nvGraphicFramePr>
        <p:xfrm>
          <a:off x="321972" y="842304"/>
          <a:ext cx="11616744" cy="5890341"/>
        </p:xfrm>
        <a:graphic>
          <a:graphicData uri="http://schemas.openxmlformats.org/drawingml/2006/table">
            <a:tbl>
              <a:tblPr firstRow="1" bandRow="1">
                <a:tableStyleId>{00A15C55-8517-42AA-B614-E9B94910E393}</a:tableStyleId>
              </a:tblPr>
              <a:tblGrid>
                <a:gridCol w="6569861"/>
                <a:gridCol w="5046883"/>
              </a:tblGrid>
              <a:tr h="347214">
                <a:tc>
                  <a:txBody>
                    <a:bodyPr/>
                    <a:lstStyle/>
                    <a:p>
                      <a:pPr algn="ctr" rtl="1"/>
                      <a:r>
                        <a:rPr lang="fa-IR" sz="2000" b="1" dirty="0" smtClean="0">
                          <a:cs typeface="B Nazanin" panose="00000400000000000000" pitchFamily="2" charset="-78"/>
                        </a:rPr>
                        <a:t>توضیحات</a:t>
                      </a:r>
                      <a:endParaRPr lang="en-US" sz="2000" b="1" dirty="0">
                        <a:cs typeface="B Nazanin" panose="00000400000000000000" pitchFamily="2" charset="-78"/>
                      </a:endParaRPr>
                    </a:p>
                  </a:txBody>
                  <a:tcPr/>
                </a:tc>
                <a:tc>
                  <a:txBody>
                    <a:bodyPr/>
                    <a:lstStyle/>
                    <a:p>
                      <a:pPr algn="ctr"/>
                      <a:r>
                        <a:rPr lang="fa-IR" sz="2000" b="1" dirty="0" smtClean="0">
                          <a:cs typeface="B Nazanin" panose="00000400000000000000" pitchFamily="2" charset="-78"/>
                        </a:rPr>
                        <a:t>نام درس</a:t>
                      </a:r>
                      <a:endParaRPr lang="en-US" sz="2000" b="1" dirty="0">
                        <a:cs typeface="B Nazanin" panose="00000400000000000000" pitchFamily="2" charset="-78"/>
                      </a:endParaRPr>
                    </a:p>
                  </a:txBody>
                  <a:tcPr/>
                </a:tc>
              </a:tr>
              <a:tr h="1071497">
                <a:tc>
                  <a:txBody>
                    <a:bodyPr/>
                    <a:lstStyle/>
                    <a:p>
                      <a:pPr marL="285750" indent="-285750" algn="r" rtl="1">
                        <a:buFontTx/>
                        <a:buChar char="-"/>
                      </a:pPr>
                      <a:r>
                        <a:rPr lang="fa-IR" b="1" dirty="0" smtClean="0">
                          <a:cs typeface="B Nazanin" panose="00000400000000000000" pitchFamily="2" charset="-78"/>
                        </a:rPr>
                        <a:t>اصول حفاظت مردم</a:t>
                      </a:r>
                      <a:r>
                        <a:rPr lang="fa-IR" b="1" baseline="0" dirty="0" smtClean="0">
                          <a:cs typeface="B Nazanin" panose="00000400000000000000" pitchFamily="2" charset="-78"/>
                        </a:rPr>
                        <a:t> عادی در برابر تابش های یونساز</a:t>
                      </a:r>
                    </a:p>
                    <a:p>
                      <a:pPr marL="285750" indent="-285750" algn="r" rtl="1">
                        <a:buFontTx/>
                        <a:buChar char="-"/>
                      </a:pPr>
                      <a:r>
                        <a:rPr lang="fa-IR" b="1" baseline="0" dirty="0" smtClean="0">
                          <a:cs typeface="B Nazanin" panose="00000400000000000000" pitchFamily="2" charset="-78"/>
                        </a:rPr>
                        <a:t>اصول حفاظت کارکنان مراکز پرتوپزشکی در برابر تابشهای یونساز</a:t>
                      </a:r>
                    </a:p>
                    <a:p>
                      <a:pPr marL="285750" indent="-285750" algn="r" rtl="1">
                        <a:buFontTx/>
                        <a:buChar char="-"/>
                      </a:pPr>
                      <a:r>
                        <a:rPr lang="fa-IR" b="1" baseline="0" dirty="0" smtClean="0">
                          <a:cs typeface="B Nazanin" panose="00000400000000000000" pitchFamily="2" charset="-78"/>
                        </a:rPr>
                        <a:t>تعیین سطوح مختلف پرتوگیری شغلی/مردم بر اساس استانداردها</a:t>
                      </a:r>
                    </a:p>
                  </a:txBody>
                  <a:tcPr/>
                </a:tc>
                <a:tc>
                  <a:txBody>
                    <a:bodyPr/>
                    <a:lstStyle/>
                    <a:p>
                      <a:pPr algn="ctr"/>
                      <a:r>
                        <a:rPr lang="fa-IR" b="1" dirty="0" smtClean="0">
                          <a:cs typeface="B Nazanin" panose="00000400000000000000" pitchFamily="2" charset="-78"/>
                        </a:rPr>
                        <a:t>فیزیک</a:t>
                      </a:r>
                      <a:r>
                        <a:rPr lang="fa-IR" b="1" baseline="0" dirty="0" smtClean="0">
                          <a:cs typeface="B Nazanin" panose="00000400000000000000" pitchFamily="2" charset="-78"/>
                        </a:rPr>
                        <a:t> بهداشت</a:t>
                      </a:r>
                      <a:endParaRPr lang="en-US" b="1" dirty="0">
                        <a:cs typeface="B Nazanin" panose="00000400000000000000" pitchFamily="2" charset="-78"/>
                      </a:endParaRPr>
                    </a:p>
                  </a:txBody>
                  <a:tcPr/>
                </a:tc>
              </a:tr>
              <a:tr h="978794">
                <a:tc>
                  <a:txBody>
                    <a:bodyPr/>
                    <a:lstStyle/>
                    <a:p>
                      <a:pPr marL="285750" indent="-285750" algn="r" rtl="1">
                        <a:buFontTx/>
                        <a:buChar char="-"/>
                      </a:pPr>
                      <a:r>
                        <a:rPr lang="fa-IR" b="1" dirty="0" smtClean="0">
                          <a:cs typeface="B Nazanin" panose="00000400000000000000" pitchFamily="2" charset="-78"/>
                        </a:rPr>
                        <a:t>طراحی حفاظ</a:t>
                      </a:r>
                      <a:r>
                        <a:rPr lang="fa-IR" b="1" baseline="0" dirty="0" smtClean="0">
                          <a:cs typeface="B Nazanin" panose="00000400000000000000" pitchFamily="2" charset="-78"/>
                        </a:rPr>
                        <a:t> برای دستگاه ها و اتاق های مراکز پرتوپزشکی</a:t>
                      </a:r>
                    </a:p>
                    <a:p>
                      <a:pPr marL="285750" indent="-285750" algn="r" rtl="1">
                        <a:buFontTx/>
                        <a:buChar char="-"/>
                      </a:pPr>
                      <a:r>
                        <a:rPr lang="fa-IR" b="1" baseline="0" dirty="0" smtClean="0">
                          <a:cs typeface="B Nazanin" panose="00000400000000000000" pitchFamily="2" charset="-78"/>
                        </a:rPr>
                        <a:t>تفاوت طراحی حفاظ در برابر انواع تابش های یونساز</a:t>
                      </a:r>
                    </a:p>
                    <a:p>
                      <a:pPr marL="285750" indent="-285750" algn="r" rtl="1">
                        <a:buFontTx/>
                        <a:buChar char="-"/>
                      </a:pPr>
                      <a:r>
                        <a:rPr lang="fa-IR" b="1" baseline="0" dirty="0" smtClean="0">
                          <a:cs typeface="B Nazanin" panose="00000400000000000000" pitchFamily="2" charset="-78"/>
                        </a:rPr>
                        <a:t>حفاظت فردی در برابر تابش ها</a:t>
                      </a:r>
                      <a:endParaRPr lang="en-US" b="1" dirty="0">
                        <a:cs typeface="B Nazanin" panose="00000400000000000000" pitchFamily="2" charset="-78"/>
                      </a:endParaRPr>
                    </a:p>
                  </a:txBody>
                  <a:tcPr/>
                </a:tc>
                <a:tc>
                  <a:txBody>
                    <a:bodyPr/>
                    <a:lstStyle/>
                    <a:p>
                      <a:pPr algn="ctr"/>
                      <a:r>
                        <a:rPr lang="fa-IR" b="1" baseline="0" dirty="0" smtClean="0">
                          <a:cs typeface="B Nazanin" panose="00000400000000000000" pitchFamily="2" charset="-78"/>
                        </a:rPr>
                        <a:t>حفاظ سازی در پرتوپزشکی</a:t>
                      </a:r>
                      <a:endParaRPr lang="en-US" b="1" dirty="0">
                        <a:cs typeface="B Nazanin" panose="00000400000000000000" pitchFamily="2" charset="-78"/>
                      </a:endParaRPr>
                    </a:p>
                  </a:txBody>
                  <a:tcPr/>
                </a:tc>
              </a:tr>
              <a:tr h="1249251">
                <a:tc>
                  <a:txBody>
                    <a:bodyPr/>
                    <a:lstStyle/>
                    <a:p>
                      <a:pPr marL="285750" indent="-285750" algn="r" rtl="1">
                        <a:buFontTx/>
                        <a:buChar char="-"/>
                      </a:pPr>
                      <a:r>
                        <a:rPr lang="fa-IR" b="1" dirty="0" smtClean="0">
                          <a:cs typeface="B Nazanin" panose="00000400000000000000" pitchFamily="2" charset="-78"/>
                        </a:rPr>
                        <a:t>تحلیل</a:t>
                      </a:r>
                      <a:r>
                        <a:rPr lang="fa-IR" b="1" baseline="0" dirty="0" smtClean="0">
                          <a:cs typeface="B Nazanin" panose="00000400000000000000" pitchFamily="2" charset="-78"/>
                        </a:rPr>
                        <a:t> کارکرد و اصول فیزیکی آشکارسازهای تابش</a:t>
                      </a:r>
                      <a:endParaRPr lang="fa-IR" b="1" dirty="0" smtClean="0">
                        <a:cs typeface="B Nazanin" panose="00000400000000000000" pitchFamily="2" charset="-78"/>
                      </a:endParaRPr>
                    </a:p>
                    <a:p>
                      <a:pPr marL="285750" indent="-285750" algn="r" rtl="1">
                        <a:buFontTx/>
                        <a:buChar char="-"/>
                      </a:pPr>
                      <a:r>
                        <a:rPr lang="fa-IR" b="1" dirty="0" smtClean="0">
                          <a:cs typeface="B Nazanin" panose="00000400000000000000" pitchFamily="2" charset="-78"/>
                        </a:rPr>
                        <a:t>معرفی انواع آشکارسازهای تابش های یونساز</a:t>
                      </a:r>
                    </a:p>
                    <a:p>
                      <a:pPr marL="285750" indent="-285750" algn="r" rtl="1">
                        <a:buFontTx/>
                        <a:buChar char="-"/>
                      </a:pPr>
                      <a:r>
                        <a:rPr lang="fa-IR" b="1" dirty="0" smtClean="0">
                          <a:cs typeface="B Nazanin" panose="00000400000000000000" pitchFamily="2" charset="-78"/>
                        </a:rPr>
                        <a:t>تفکیک انواع پرتوهای پرتوهای یونساز </a:t>
                      </a:r>
                    </a:p>
                    <a:p>
                      <a:pPr marL="285750" indent="-285750" algn="r" rtl="1">
                        <a:buFontTx/>
                        <a:buChar char="-"/>
                      </a:pPr>
                      <a:r>
                        <a:rPr lang="fa-IR" b="1" dirty="0" smtClean="0">
                          <a:cs typeface="B Nazanin" panose="00000400000000000000" pitchFamily="2" charset="-78"/>
                        </a:rPr>
                        <a:t>تعیین میزان دز (پرتوگیری) انواع مختلف</a:t>
                      </a:r>
                      <a:r>
                        <a:rPr lang="fa-IR" b="1" baseline="0" dirty="0" smtClean="0">
                          <a:cs typeface="B Nazanin" panose="00000400000000000000" pitchFamily="2" charset="-78"/>
                        </a:rPr>
                        <a:t> تابش های یونساز</a:t>
                      </a:r>
                    </a:p>
                    <a:p>
                      <a:pPr marL="285750" indent="-285750" algn="r" rtl="1">
                        <a:buFontTx/>
                        <a:buChar char="-"/>
                      </a:pP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آشکارسازی و دزیمتری</a:t>
                      </a:r>
                      <a:endParaRPr lang="en-US" b="1" dirty="0">
                        <a:cs typeface="B Nazanin" panose="00000400000000000000" pitchFamily="2" charset="-78"/>
                      </a:endParaRPr>
                    </a:p>
                  </a:txBody>
                  <a:tcPr/>
                </a:tc>
              </a:tr>
              <a:tr h="700610">
                <a:tc>
                  <a:txBody>
                    <a:bodyPr/>
                    <a:lstStyle/>
                    <a:p>
                      <a:pPr marL="285750" indent="-285750" algn="r" rtl="1">
                        <a:buFontTx/>
                        <a:buChar char="-"/>
                      </a:pPr>
                      <a:r>
                        <a:rPr lang="fa-IR" b="1" baseline="0" dirty="0" smtClean="0">
                          <a:cs typeface="B Nazanin" panose="00000400000000000000" pitchFamily="2" charset="-78"/>
                        </a:rPr>
                        <a:t>کاربرد رادیوایزوتوپ ها در صنعت (سطح سنجی – چگالی سنجی)</a:t>
                      </a:r>
                    </a:p>
                    <a:p>
                      <a:pPr marL="285750" indent="-285750" algn="r" rtl="1">
                        <a:buFontTx/>
                        <a:buChar char="-"/>
                      </a:pPr>
                      <a:r>
                        <a:rPr lang="fa-IR" b="1" baseline="0" dirty="0" smtClean="0">
                          <a:cs typeface="B Nazanin" panose="00000400000000000000" pitchFamily="2" charset="-78"/>
                        </a:rPr>
                        <a:t>کاربرد رادیوایزوتوپ ها در پزشکی (تصویربرداری و درمان)</a:t>
                      </a: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رادیوایزوتوپ ها و کاربرد</a:t>
                      </a:r>
                      <a:r>
                        <a:rPr lang="fa-IR" b="1" baseline="0" dirty="0" smtClean="0">
                          <a:cs typeface="B Nazanin" panose="00000400000000000000" pitchFamily="2" charset="-78"/>
                        </a:rPr>
                        <a:t> آن ها</a:t>
                      </a:r>
                      <a:r>
                        <a:rPr lang="fa-IR" b="1" dirty="0" smtClean="0">
                          <a:cs typeface="B Nazanin" panose="00000400000000000000" pitchFamily="2" charset="-78"/>
                        </a:rPr>
                        <a:t> </a:t>
                      </a:r>
                      <a:r>
                        <a:rPr lang="fa-IR" b="1" baseline="0" dirty="0" smtClean="0">
                          <a:cs typeface="B Nazanin" panose="00000400000000000000" pitchFamily="2" charset="-78"/>
                        </a:rPr>
                        <a:t>(اختیاری)</a:t>
                      </a:r>
                      <a:endParaRPr lang="en-US" b="1" dirty="0">
                        <a:cs typeface="B Nazanin" panose="00000400000000000000" pitchFamily="2" charset="-78"/>
                      </a:endParaRPr>
                    </a:p>
                  </a:txBody>
                  <a:tcPr/>
                </a:tc>
              </a:tr>
              <a:tr h="607625">
                <a:tc>
                  <a:txBody>
                    <a:bodyPr/>
                    <a:lstStyle/>
                    <a:p>
                      <a:pPr algn="r" rtl="1"/>
                      <a:r>
                        <a:rPr lang="fa-IR" b="1" dirty="0" smtClean="0">
                          <a:cs typeface="B Nazanin" panose="00000400000000000000" pitchFamily="2" charset="-78"/>
                        </a:rPr>
                        <a:t>- معرفی اصول فیزیکی انواع دستگاه</a:t>
                      </a:r>
                      <a:r>
                        <a:rPr lang="fa-IR" b="1" baseline="0" dirty="0" smtClean="0">
                          <a:cs typeface="B Nazanin" panose="00000400000000000000" pitchFamily="2" charset="-78"/>
                        </a:rPr>
                        <a:t> های تصویبرداری پزشکی از قبیل </a:t>
                      </a:r>
                      <a:r>
                        <a:rPr lang="en-US" b="1" baseline="0" dirty="0" smtClean="0">
                          <a:cs typeface="B Nazanin" panose="00000400000000000000" pitchFamily="2" charset="-78"/>
                        </a:rPr>
                        <a:t>CT</a:t>
                      </a:r>
                      <a:r>
                        <a:rPr lang="fa-IR" b="1" baseline="0" dirty="0" smtClean="0">
                          <a:cs typeface="B Nazanin" panose="00000400000000000000" pitchFamily="2" charset="-78"/>
                        </a:rPr>
                        <a:t>، </a:t>
                      </a:r>
                      <a:r>
                        <a:rPr lang="en-US" b="1" baseline="0" dirty="0" smtClean="0">
                          <a:cs typeface="B Nazanin" panose="00000400000000000000" pitchFamily="2" charset="-78"/>
                        </a:rPr>
                        <a:t>MRI</a:t>
                      </a:r>
                      <a:r>
                        <a:rPr lang="fa-IR" b="1" baseline="0" dirty="0" smtClean="0">
                          <a:cs typeface="B Nazanin" panose="00000400000000000000" pitchFamily="2" charset="-78"/>
                        </a:rPr>
                        <a:t> و </a:t>
                      </a:r>
                      <a:r>
                        <a:rPr lang="en-US" b="1" baseline="0" dirty="0" smtClean="0">
                          <a:cs typeface="B Nazanin" panose="00000400000000000000" pitchFamily="2" charset="-78"/>
                        </a:rPr>
                        <a:t>PET</a:t>
                      </a: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دستگاه های تصوبرگر پزشکی</a:t>
                      </a:r>
                      <a:endParaRPr lang="en-US" b="1" dirty="0">
                        <a:cs typeface="B Nazanin" panose="00000400000000000000" pitchFamily="2" charset="-78"/>
                      </a:endParaRPr>
                    </a:p>
                  </a:txBody>
                  <a:tcPr/>
                </a:tc>
              </a:tr>
              <a:tr h="607625">
                <a:tc>
                  <a:txBody>
                    <a:bodyPr/>
                    <a:lstStyle/>
                    <a:p>
                      <a:pPr marL="285750" marR="0" lvl="0" indent="-285750" algn="r" defTabSz="457200" rtl="1" eaLnBrk="1" fontAlgn="auto" latinLnBrk="0" hangingPunct="1">
                        <a:lnSpc>
                          <a:spcPct val="100000"/>
                        </a:lnSpc>
                        <a:spcBef>
                          <a:spcPts val="0"/>
                        </a:spcBef>
                        <a:spcAft>
                          <a:spcPts val="0"/>
                        </a:spcAft>
                        <a:buClrTx/>
                        <a:buSzTx/>
                        <a:buFontTx/>
                        <a:buChar char="-"/>
                        <a:tabLst/>
                        <a:defRPr/>
                      </a:pPr>
                      <a:r>
                        <a:rPr lang="fa-IR" b="1" dirty="0" smtClean="0">
                          <a:cs typeface="B Nazanin" panose="00000400000000000000" pitchFamily="2" charset="-78"/>
                        </a:rPr>
                        <a:t>معرفی اصول فیزیکی انواع دستگاه</a:t>
                      </a:r>
                      <a:r>
                        <a:rPr lang="fa-IR" b="1" baseline="0" dirty="0" smtClean="0">
                          <a:cs typeface="B Nazanin" panose="00000400000000000000" pitchFamily="2" charset="-78"/>
                        </a:rPr>
                        <a:t> های</a:t>
                      </a:r>
                      <a:r>
                        <a:rPr lang="en-US" b="1" baseline="0" dirty="0" smtClean="0">
                          <a:cs typeface="B Nazanin" panose="00000400000000000000" pitchFamily="2" charset="-78"/>
                        </a:rPr>
                        <a:t> </a:t>
                      </a:r>
                      <a:r>
                        <a:rPr lang="fa-IR" b="1" baseline="0" dirty="0" smtClean="0">
                          <a:cs typeface="B Nazanin" panose="00000400000000000000" pitchFamily="2" charset="-78"/>
                        </a:rPr>
                        <a:t> پرتودرمانی</a:t>
                      </a:r>
                    </a:p>
                    <a:p>
                      <a:pPr marL="285750" marR="0" lvl="0" indent="-285750" algn="r" defTabSz="457200" rtl="1" eaLnBrk="1" fontAlgn="auto" latinLnBrk="0" hangingPunct="1">
                        <a:lnSpc>
                          <a:spcPct val="100000"/>
                        </a:lnSpc>
                        <a:spcBef>
                          <a:spcPts val="0"/>
                        </a:spcBef>
                        <a:spcAft>
                          <a:spcPts val="0"/>
                        </a:spcAft>
                        <a:buClrTx/>
                        <a:buSzTx/>
                        <a:buFontTx/>
                        <a:buChar char="-"/>
                        <a:tabLst/>
                        <a:defRPr/>
                      </a:pPr>
                      <a:r>
                        <a:rPr lang="fa-IR" b="1" baseline="0" dirty="0" smtClean="0">
                          <a:cs typeface="B Nazanin" panose="00000400000000000000" pitchFamily="2" charset="-78"/>
                        </a:rPr>
                        <a:t>طراحی درمان بیمار با استفاده از تابش های یونساز</a:t>
                      </a: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طراحی </a:t>
                      </a:r>
                      <a:r>
                        <a:rPr lang="fa-IR" b="1" baseline="0" dirty="0" smtClean="0">
                          <a:cs typeface="B Nazanin" panose="00000400000000000000" pitchFamily="2" charset="-78"/>
                        </a:rPr>
                        <a:t>محاسبه دز در پرتودرمانی (اختیاری)</a:t>
                      </a:r>
                      <a:endParaRPr lang="en-US" b="1" dirty="0">
                        <a:cs typeface="B Nazanin" panose="00000400000000000000" pitchFamily="2" charset="-78"/>
                      </a:endParaRPr>
                    </a:p>
                  </a:txBody>
                  <a:tcPr/>
                </a:tc>
              </a:tr>
            </a:tbl>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4156000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68849" y="1251208"/>
            <a:ext cx="9404723" cy="1400530"/>
          </a:xfrm>
        </p:spPr>
        <p:txBody>
          <a:bodyPr>
            <a:normAutofit/>
          </a:bodyPr>
          <a:lstStyle/>
          <a:p>
            <a:pPr algn="r" rtl="1"/>
            <a:r>
              <a:rPr lang="fa-IR" sz="3200" b="1" dirty="0" smtClean="0">
                <a:solidFill>
                  <a:srgbClr val="FFFF00"/>
                </a:solidFill>
                <a:cs typeface="B Titr" panose="00000700000000000000" pitchFamily="2" charset="-78"/>
              </a:rPr>
              <a:t>برخی دروس اصلی این رشته (دکتری)</a:t>
            </a:r>
            <a:endParaRPr lang="en-US" sz="3200" dirty="0">
              <a:solidFill>
                <a:srgbClr val="FFFF00"/>
              </a:solidFill>
              <a:cs typeface="B Titr" panose="00000700000000000000" pitchFamily="2" charset="-78"/>
            </a:endParaRPr>
          </a:p>
        </p:txBody>
      </p:sp>
      <p:sp>
        <p:nvSpPr>
          <p:cNvPr id="5" name="Content Placeholder 2"/>
          <p:cNvSpPr>
            <a:spLocks noGrp="1"/>
          </p:cNvSpPr>
          <p:nvPr>
            <p:ph idx="1"/>
          </p:nvPr>
        </p:nvSpPr>
        <p:spPr>
          <a:xfrm>
            <a:off x="2498725" y="2259013"/>
            <a:ext cx="8945563" cy="4195762"/>
          </a:xfrm>
        </p:spPr>
        <p:txBody>
          <a:bodyPr>
            <a:normAutofit/>
          </a:bodyPr>
          <a:lstStyle/>
          <a:p>
            <a:pPr algn="r" rtl="1"/>
            <a:endParaRPr lang="fa-IR" sz="2400" b="1" dirty="0" smtClean="0">
              <a:cs typeface="B Nazanin" panose="00000400000000000000" pitchFamily="2" charset="-78"/>
            </a:endParaRPr>
          </a:p>
          <a:p>
            <a:pPr algn="r" rtl="1"/>
            <a:r>
              <a:rPr lang="fa-IR" sz="2400" b="1" dirty="0" smtClean="0">
                <a:cs typeface="B Nazanin" panose="00000400000000000000" pitchFamily="2" charset="-78"/>
              </a:rPr>
              <a:t>آشکارسازی و دزیمتری پیشرفته</a:t>
            </a:r>
          </a:p>
          <a:p>
            <a:pPr algn="r" rtl="1"/>
            <a:r>
              <a:rPr lang="fa-IR" sz="2400" b="1" dirty="0" smtClean="0">
                <a:cs typeface="B Nazanin" panose="00000400000000000000" pitchFamily="2" charset="-78"/>
              </a:rPr>
              <a:t>مباحث پیشرفته در روش های درما</a:t>
            </a:r>
            <a:r>
              <a:rPr lang="fa-IR" sz="2400" b="1" dirty="0">
                <a:cs typeface="B Nazanin" panose="00000400000000000000" pitchFamily="2" charset="-78"/>
              </a:rPr>
              <a:t>ن</a:t>
            </a:r>
            <a:r>
              <a:rPr lang="fa-IR" sz="2400" b="1" dirty="0" smtClean="0">
                <a:cs typeface="B Nazanin" panose="00000400000000000000" pitchFamily="2" charset="-78"/>
              </a:rPr>
              <a:t> با پرتوها</a:t>
            </a:r>
          </a:p>
          <a:p>
            <a:pPr algn="r" rtl="1"/>
            <a:r>
              <a:rPr lang="fa-IR" sz="2400" b="1" dirty="0" smtClean="0">
                <a:cs typeface="B Nazanin" panose="00000400000000000000" pitchFamily="2" charset="-78"/>
              </a:rPr>
              <a:t>مباحث پیشرفته در سیستم های تصویرگر پزشکی با پرتوهای یونساز</a:t>
            </a:r>
          </a:p>
          <a:p>
            <a:pPr algn="r" rtl="1"/>
            <a:r>
              <a:rPr lang="fa-IR" sz="2400" b="1" dirty="0">
                <a:cs typeface="B Nazanin" panose="00000400000000000000" pitchFamily="2" charset="-78"/>
              </a:rPr>
              <a:t>مباحث پیشرفته در سیستم های تصویرگر پزشکی با پرتوهای </a:t>
            </a:r>
            <a:r>
              <a:rPr lang="fa-IR" sz="2400" b="1" dirty="0" smtClean="0">
                <a:cs typeface="B Nazanin" panose="00000400000000000000" pitchFamily="2" charset="-78"/>
              </a:rPr>
              <a:t>غیریونساز</a:t>
            </a:r>
          </a:p>
          <a:p>
            <a:pPr algn="r" rtl="1"/>
            <a:r>
              <a:rPr lang="fa-IR" sz="2400" b="1" dirty="0" smtClean="0">
                <a:cs typeface="B Nazanin" panose="00000400000000000000" pitchFamily="2" charset="-78"/>
              </a:rPr>
              <a:t>محاسبات عددی پیشرفته</a:t>
            </a:r>
          </a:p>
          <a:p>
            <a:pPr algn="r" rtl="1"/>
            <a:endParaRPr lang="fa-IR" sz="2400" b="1" dirty="0">
              <a:cs typeface="B Nazanin" panose="00000400000000000000" pitchFamily="2" charset="-78"/>
            </a:endParaRPr>
          </a:p>
        </p:txBody>
      </p:sp>
      <p:pic>
        <p:nvPicPr>
          <p:cNvPr id="7" name="Picture 6"/>
          <p:cNvPicPr>
            <a:picLocks noChangeAspect="1"/>
          </p:cNvPicPr>
          <p:nvPr/>
        </p:nvPicPr>
        <p:blipFill>
          <a:blip r:embed="rId2"/>
          <a:stretch>
            <a:fillRect/>
          </a:stretch>
        </p:blipFill>
        <p:spPr>
          <a:xfrm>
            <a:off x="170634" y="456420"/>
            <a:ext cx="1593726" cy="1990175"/>
          </a:xfrm>
          <a:prstGeom prst="rect">
            <a:avLst/>
          </a:prstGeom>
        </p:spPr>
      </p:pic>
      <p:pic>
        <p:nvPicPr>
          <p:cNvPr id="8" name="Picture 7"/>
          <p:cNvPicPr>
            <a:picLocks noChangeAspect="1"/>
          </p:cNvPicPr>
          <p:nvPr/>
        </p:nvPicPr>
        <p:blipFill>
          <a:blip r:embed="rId3"/>
          <a:stretch>
            <a:fillRect/>
          </a:stretch>
        </p:blipFill>
        <p:spPr>
          <a:xfrm>
            <a:off x="173774" y="2540083"/>
            <a:ext cx="1580894" cy="2054338"/>
          </a:xfrm>
          <a:prstGeom prst="rect">
            <a:avLst/>
          </a:prstGeom>
        </p:spPr>
      </p:pic>
      <p:pic>
        <p:nvPicPr>
          <p:cNvPr id="2" name="Picture 1"/>
          <p:cNvPicPr>
            <a:picLocks noChangeAspect="1"/>
          </p:cNvPicPr>
          <p:nvPr/>
        </p:nvPicPr>
        <p:blipFill>
          <a:blip r:embed="rId4"/>
          <a:stretch>
            <a:fillRect/>
          </a:stretch>
        </p:blipFill>
        <p:spPr>
          <a:xfrm>
            <a:off x="170635" y="4687909"/>
            <a:ext cx="1593725" cy="2071034"/>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2624316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52173" y="304658"/>
            <a:ext cx="9404723" cy="1400530"/>
          </a:xfrm>
        </p:spPr>
        <p:txBody>
          <a:bodyPr/>
          <a:lstStyle/>
          <a:p>
            <a:pPr algn="r"/>
            <a:r>
              <a:rPr lang="fa-IR" b="1" dirty="0" smtClean="0">
                <a:solidFill>
                  <a:srgbClr val="FFFF00"/>
                </a:solidFill>
                <a:cs typeface="B Titr" panose="00000700000000000000" pitchFamily="2" charset="-78"/>
              </a:rPr>
              <a:t>زمینه های پژوهشی</a:t>
            </a:r>
            <a:endParaRPr lang="en-US" dirty="0">
              <a:solidFill>
                <a:srgbClr val="FFFF00"/>
              </a:solidFill>
              <a:cs typeface="B Titr" panose="00000700000000000000" pitchFamily="2" charset="-78"/>
            </a:endParaRPr>
          </a:p>
        </p:txBody>
      </p:sp>
      <p:sp>
        <p:nvSpPr>
          <p:cNvPr id="5" name="Content Placeholder 2"/>
          <p:cNvSpPr>
            <a:spLocks noGrp="1"/>
          </p:cNvSpPr>
          <p:nvPr>
            <p:ph idx="1"/>
          </p:nvPr>
        </p:nvSpPr>
        <p:spPr>
          <a:xfrm>
            <a:off x="1287888" y="1408974"/>
            <a:ext cx="10617505" cy="4195481"/>
          </a:xfrm>
        </p:spPr>
        <p:txBody>
          <a:bodyPr>
            <a:noAutofit/>
          </a:bodyPr>
          <a:lstStyle/>
          <a:p>
            <a:pPr lvl="1" algn="r" rtl="1"/>
            <a:endParaRPr lang="fa-IR" sz="2000" b="1" dirty="0" smtClean="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lvl="1" algn="r" rtl="1"/>
            <a:endParaRPr lang="en-US" sz="2000" b="1" dirty="0" smtClean="0">
              <a:cs typeface="B Nazanin" panose="00000400000000000000" pitchFamily="2" charset="-78"/>
            </a:endParaRPr>
          </a:p>
          <a:p>
            <a:pPr lvl="1" algn="r" rtl="1"/>
            <a:endParaRPr lang="en-US" sz="2000" b="1" dirty="0" smtClean="0">
              <a:cs typeface="B Nazanin" panose="00000400000000000000" pitchFamily="2" charset="-78"/>
            </a:endParaRPr>
          </a:p>
          <a:p>
            <a:pPr lvl="1" algn="r" rtl="1"/>
            <a:endParaRPr lang="fa-IR" sz="2000" b="1" dirty="0" smtClean="0">
              <a:cs typeface="B Nazanin" panose="00000400000000000000" pitchFamily="2" charset="-78"/>
            </a:endParaRPr>
          </a:p>
          <a:p>
            <a:endParaRPr lang="en-US" dirty="0">
              <a:cs typeface="B Nazanin" panose="00000400000000000000" pitchFamily="2" charset="-78"/>
            </a:endParaRPr>
          </a:p>
        </p:txBody>
      </p:sp>
      <p:grpSp>
        <p:nvGrpSpPr>
          <p:cNvPr id="6" name="Group 5"/>
          <p:cNvGrpSpPr/>
          <p:nvPr/>
        </p:nvGrpSpPr>
        <p:grpSpPr>
          <a:xfrm>
            <a:off x="852173" y="1499515"/>
            <a:ext cx="11053220" cy="4310613"/>
            <a:chOff x="649597" y="1703239"/>
            <a:chExt cx="11053220" cy="4310613"/>
          </a:xfrm>
        </p:grpSpPr>
        <p:grpSp>
          <p:nvGrpSpPr>
            <p:cNvPr id="7" name="Group 6"/>
            <p:cNvGrpSpPr/>
            <p:nvPr/>
          </p:nvGrpSpPr>
          <p:grpSpPr>
            <a:xfrm>
              <a:off x="2730321" y="1703239"/>
              <a:ext cx="8972496" cy="1684791"/>
              <a:chOff x="59311" y="2983488"/>
              <a:chExt cx="8465914" cy="1739100"/>
            </a:xfrm>
          </p:grpSpPr>
          <p:grpSp>
            <p:nvGrpSpPr>
              <p:cNvPr id="28" name="Group 27"/>
              <p:cNvGrpSpPr/>
              <p:nvPr/>
            </p:nvGrpSpPr>
            <p:grpSpPr>
              <a:xfrm>
                <a:off x="352998" y="2983488"/>
                <a:ext cx="8172227" cy="882133"/>
                <a:chOff x="-2888171" y="2873383"/>
                <a:chExt cx="8172227" cy="869184"/>
              </a:xfrm>
            </p:grpSpPr>
            <p:sp>
              <p:nvSpPr>
                <p:cNvPr id="30" name="Rectangle 10"/>
                <p:cNvSpPr>
                  <a:spLocks noChangeArrowheads="1"/>
                </p:cNvSpPr>
                <p:nvPr/>
              </p:nvSpPr>
              <p:spPr bwMode="gray">
                <a:xfrm>
                  <a:off x="-2888171" y="2966798"/>
                  <a:ext cx="7513631" cy="775536"/>
                </a:xfrm>
                <a:prstGeom prst="rect">
                  <a:avLst/>
                </a:prstGeom>
                <a:gradFill rotWithShape="1">
                  <a:gsLst>
                    <a:gs pos="0">
                      <a:srgbClr val="93B1FD">
                        <a:gamma/>
                        <a:tint val="0"/>
                        <a:invGamma/>
                        <a:alpha val="80000"/>
                      </a:srgbClr>
                    </a:gs>
                    <a:gs pos="100000">
                      <a:srgbClr val="93B1FD"/>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n-US"/>
                </a:p>
              </p:txBody>
            </p:sp>
            <p:grpSp>
              <p:nvGrpSpPr>
                <p:cNvPr id="31" name="Group 12"/>
                <p:cNvGrpSpPr>
                  <a:grpSpLocks/>
                </p:cNvGrpSpPr>
                <p:nvPr/>
              </p:nvGrpSpPr>
              <p:grpSpPr bwMode="auto">
                <a:xfrm>
                  <a:off x="4333089" y="2873383"/>
                  <a:ext cx="950967" cy="869184"/>
                  <a:chOff x="2016" y="2151"/>
                  <a:chExt cx="1469" cy="1451"/>
                </a:xfrm>
              </p:grpSpPr>
              <p:sp>
                <p:nvSpPr>
                  <p:cNvPr id="32" name="Oval 13"/>
                  <p:cNvSpPr>
                    <a:spLocks noChangeArrowheads="1"/>
                  </p:cNvSpPr>
                  <p:nvPr/>
                </p:nvSpPr>
                <p:spPr bwMode="gray">
                  <a:xfrm>
                    <a:off x="2016" y="2151"/>
                    <a:ext cx="1469" cy="1451"/>
                  </a:xfrm>
                  <a:prstGeom prst="ellipse">
                    <a:avLst/>
                  </a:prstGeom>
                  <a:gradFill rotWithShape="1">
                    <a:gsLst>
                      <a:gs pos="0">
                        <a:srgbClr val="93B1FD"/>
                      </a:gs>
                      <a:gs pos="100000">
                        <a:srgbClr val="93B1FD">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n-US"/>
                  </a:p>
                </p:txBody>
              </p:sp>
              <p:sp>
                <p:nvSpPr>
                  <p:cNvPr id="33" name="Freeform 14"/>
                  <p:cNvSpPr>
                    <a:spLocks/>
                  </p:cNvSpPr>
                  <p:nvPr/>
                </p:nvSpPr>
                <p:spPr bwMode="gray">
                  <a:xfrm>
                    <a:off x="2161" y="2171"/>
                    <a:ext cx="1224" cy="47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3B1FD"/>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algn="just"/>
                    <a:endParaRPr lang="en-US"/>
                  </a:p>
                </p:txBody>
              </p:sp>
            </p:grpSp>
          </p:grpSp>
          <p:sp>
            <p:nvSpPr>
              <p:cNvPr id="29" name="Text Box 31"/>
              <p:cNvSpPr txBox="1">
                <a:spLocks noChangeArrowheads="1"/>
              </p:cNvSpPr>
              <p:nvPr/>
            </p:nvSpPr>
            <p:spPr bwMode="auto">
              <a:xfrm>
                <a:off x="59311" y="3102330"/>
                <a:ext cx="7411897" cy="162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2000" b="1" dirty="0">
                    <a:solidFill>
                      <a:srgbClr val="7030A0"/>
                    </a:solidFill>
                    <a:cs typeface="B Nazanin" panose="00000400000000000000" pitchFamily="2" charset="-78"/>
                  </a:rPr>
                  <a:t>طراحی و ساخت آشکارسازها و دزیمترهای نوین</a:t>
                </a:r>
              </a:p>
              <a:p>
                <a:pPr algn="r" rtl="1"/>
                <a:r>
                  <a:rPr lang="fa-IR" sz="2000" b="1" dirty="0" smtClean="0">
                    <a:solidFill>
                      <a:schemeClr val="bg1">
                        <a:lumMod val="65000"/>
                        <a:lumOff val="35000"/>
                      </a:schemeClr>
                    </a:solidFill>
                    <a:cs typeface="B Nazanin" panose="00000400000000000000" pitchFamily="2" charset="-78"/>
                  </a:rPr>
                  <a:t>        </a:t>
                </a:r>
                <a:r>
                  <a:rPr lang="fa-IR" sz="2000" b="1" dirty="0">
                    <a:solidFill>
                      <a:srgbClr val="0070C0"/>
                    </a:solidFill>
                    <a:cs typeface="B Nazanin" panose="00000400000000000000" pitchFamily="2" charset="-78"/>
                  </a:rPr>
                  <a:t>مثال: آشکارسازهای با قدرت تفکیک مکانی بالا – آشکارسازهای طیف نگار نوترون </a:t>
                </a:r>
              </a:p>
              <a:p>
                <a:pPr algn="r" rtl="1"/>
                <a:endParaRPr lang="fa-IR" sz="2000" b="1" dirty="0">
                  <a:solidFill>
                    <a:srgbClr val="FFFF00"/>
                  </a:solidFill>
                  <a:cs typeface="B Nazanin" panose="00000400000000000000" pitchFamily="2" charset="-78"/>
                </a:endParaRPr>
              </a:p>
              <a:p>
                <a:pPr algn="r" rtl="1"/>
                <a:endParaRPr lang="fa-IR" b="1" dirty="0" smtClean="0">
                  <a:solidFill>
                    <a:schemeClr val="bg1">
                      <a:lumMod val="65000"/>
                      <a:lumOff val="35000"/>
                    </a:schemeClr>
                  </a:solidFill>
                  <a:cs typeface="B Nazanin" panose="00000400000000000000" pitchFamily="2" charset="-78"/>
                </a:endParaRPr>
              </a:p>
              <a:p>
                <a:pPr algn="r" rtl="1"/>
                <a:r>
                  <a:rPr lang="fa-IR" b="1" dirty="0">
                    <a:solidFill>
                      <a:schemeClr val="bg1">
                        <a:lumMod val="65000"/>
                        <a:lumOff val="35000"/>
                      </a:schemeClr>
                    </a:solidFill>
                    <a:cs typeface="B Nazanin" panose="00000400000000000000" pitchFamily="2" charset="-78"/>
                  </a:rPr>
                  <a:t> </a:t>
                </a:r>
                <a:r>
                  <a:rPr lang="fa-IR" b="1" dirty="0" smtClean="0">
                    <a:solidFill>
                      <a:schemeClr val="bg1">
                        <a:lumMod val="65000"/>
                        <a:lumOff val="35000"/>
                      </a:schemeClr>
                    </a:solidFill>
                    <a:cs typeface="B Nazanin" panose="00000400000000000000" pitchFamily="2" charset="-78"/>
                  </a:rPr>
                  <a:t>       </a:t>
                </a:r>
                <a:endParaRPr lang="fa-IR" b="1" dirty="0">
                  <a:solidFill>
                    <a:schemeClr val="bg1">
                      <a:lumMod val="65000"/>
                      <a:lumOff val="35000"/>
                    </a:schemeClr>
                  </a:solidFill>
                  <a:cs typeface="B Nazanin" panose="00000400000000000000" pitchFamily="2" charset="-78"/>
                </a:endParaRPr>
              </a:p>
            </p:txBody>
          </p:sp>
        </p:grpSp>
        <p:grpSp>
          <p:nvGrpSpPr>
            <p:cNvPr id="8" name="Group 7"/>
            <p:cNvGrpSpPr/>
            <p:nvPr/>
          </p:nvGrpSpPr>
          <p:grpSpPr>
            <a:xfrm>
              <a:off x="2067316" y="2626858"/>
              <a:ext cx="9131565" cy="1037362"/>
              <a:chOff x="-1637360" y="1711502"/>
              <a:chExt cx="6531767" cy="844036"/>
            </a:xfrm>
          </p:grpSpPr>
          <p:sp>
            <p:nvSpPr>
              <p:cNvPr id="21" name="Rectangle 24"/>
              <p:cNvSpPr>
                <a:spLocks noChangeArrowheads="1"/>
              </p:cNvSpPr>
              <p:nvPr/>
            </p:nvSpPr>
            <p:spPr bwMode="gray">
              <a:xfrm>
                <a:off x="-1462883" y="1896901"/>
                <a:ext cx="5731098" cy="597391"/>
              </a:xfrm>
              <a:prstGeom prst="rect">
                <a:avLst/>
              </a:prstGeom>
              <a:gradFill rotWithShape="1">
                <a:gsLst>
                  <a:gs pos="0">
                    <a:srgbClr val="FF6699">
                      <a:gamma/>
                      <a:tint val="0"/>
                      <a:invGamma/>
                      <a:alpha val="80000"/>
                    </a:srgbClr>
                  </a:gs>
                  <a:gs pos="100000">
                    <a:srgbClr val="FF6699"/>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 name="Group 25"/>
              <p:cNvGrpSpPr>
                <a:grpSpLocks/>
              </p:cNvGrpSpPr>
              <p:nvPr/>
            </p:nvGrpSpPr>
            <p:grpSpPr bwMode="auto">
              <a:xfrm>
                <a:off x="4032351" y="1711502"/>
                <a:ext cx="862056" cy="844036"/>
                <a:chOff x="1631" y="2016"/>
                <a:chExt cx="339" cy="364"/>
              </a:xfrm>
            </p:grpSpPr>
            <p:grpSp>
              <p:nvGrpSpPr>
                <p:cNvPr id="24" name="Group 26"/>
                <p:cNvGrpSpPr>
                  <a:grpSpLocks/>
                </p:cNvGrpSpPr>
                <p:nvPr/>
              </p:nvGrpSpPr>
              <p:grpSpPr bwMode="auto">
                <a:xfrm>
                  <a:off x="1674" y="2062"/>
                  <a:ext cx="296" cy="318"/>
                  <a:chOff x="2733" y="2288"/>
                  <a:chExt cx="1149" cy="1237"/>
                </a:xfrm>
              </p:grpSpPr>
              <p:sp>
                <p:nvSpPr>
                  <p:cNvPr id="26" name="Oval 27"/>
                  <p:cNvSpPr>
                    <a:spLocks noChangeArrowheads="1"/>
                  </p:cNvSpPr>
                  <p:nvPr/>
                </p:nvSpPr>
                <p:spPr bwMode="gray">
                  <a:xfrm>
                    <a:off x="2733" y="2288"/>
                    <a:ext cx="1149" cy="1237"/>
                  </a:xfrm>
                  <a:prstGeom prst="ellipse">
                    <a:avLst/>
                  </a:prstGeom>
                  <a:gradFill rotWithShape="1">
                    <a:gsLst>
                      <a:gs pos="0">
                        <a:srgbClr val="FF9999"/>
                      </a:gs>
                      <a:gs pos="100000">
                        <a:srgbClr val="FF9999">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Freeform 28"/>
                  <p:cNvSpPr>
                    <a:spLocks/>
                  </p:cNvSpPr>
                  <p:nvPr/>
                </p:nvSpPr>
                <p:spPr bwMode="gray">
                  <a:xfrm>
                    <a:off x="2782" y="2313"/>
                    <a:ext cx="987" cy="51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99"/>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25" name="Text Box 29"/>
                <p:cNvSpPr txBox="1">
                  <a:spLocks noChangeArrowheads="1"/>
                </p:cNvSpPr>
                <p:nvPr/>
              </p:nvSpPr>
              <p:spPr bwMode="gray">
                <a:xfrm>
                  <a:off x="1631" y="2016"/>
                  <a:ext cx="7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b="1" dirty="0">
                    <a:solidFill>
                      <a:srgbClr val="000000"/>
                    </a:solidFill>
                    <a:effectLst>
                      <a:outerShdw blurRad="38100" dist="38100" dir="2700000" algn="tl">
                        <a:srgbClr val="C0C0C0"/>
                      </a:outerShdw>
                    </a:effectLst>
                    <a:latin typeface="Verdana" panose="020B0604030504040204" pitchFamily="34" charset="0"/>
                  </a:endParaRPr>
                </a:p>
              </p:txBody>
            </p:sp>
          </p:grpSp>
          <p:sp>
            <p:nvSpPr>
              <p:cNvPr id="23" name="Text Box 30"/>
              <p:cNvSpPr txBox="1">
                <a:spLocks noChangeArrowheads="1"/>
              </p:cNvSpPr>
              <p:nvPr/>
            </p:nvSpPr>
            <p:spPr bwMode="auto">
              <a:xfrm>
                <a:off x="-1637360" y="1942220"/>
                <a:ext cx="5779058" cy="57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2000" b="1" dirty="0">
                    <a:solidFill>
                      <a:srgbClr val="7030A0"/>
                    </a:solidFill>
                    <a:cs typeface="B Nazanin" panose="00000400000000000000" pitchFamily="2" charset="-78"/>
                  </a:rPr>
                  <a:t>پیشنهاد روش پرتودرمانی نوین و بهینه سازی روش های موجود</a:t>
                </a:r>
              </a:p>
              <a:p>
                <a:pPr lvl="1" algn="r" rtl="1"/>
                <a:r>
                  <a:rPr lang="fa-IR" sz="2000" b="1" dirty="0">
                    <a:solidFill>
                      <a:srgbClr val="0070C0"/>
                    </a:solidFill>
                    <a:cs typeface="B Nazanin" panose="00000400000000000000" pitchFamily="2" charset="-78"/>
                  </a:rPr>
                  <a:t>مثال: پرتون درمانی – بهینه سازی روش های براکی تراپی</a:t>
                </a:r>
              </a:p>
            </p:txBody>
          </p:sp>
        </p:grpSp>
        <p:grpSp>
          <p:nvGrpSpPr>
            <p:cNvPr id="9" name="Group 8"/>
            <p:cNvGrpSpPr/>
            <p:nvPr/>
          </p:nvGrpSpPr>
          <p:grpSpPr>
            <a:xfrm>
              <a:off x="1555953" y="3825403"/>
              <a:ext cx="9356503" cy="1113130"/>
              <a:chOff x="-735452" y="4370330"/>
              <a:chExt cx="8146233" cy="993012"/>
            </a:xfrm>
          </p:grpSpPr>
          <p:grpSp>
            <p:nvGrpSpPr>
              <p:cNvPr id="15" name="Group 14"/>
              <p:cNvGrpSpPr/>
              <p:nvPr/>
            </p:nvGrpSpPr>
            <p:grpSpPr>
              <a:xfrm>
                <a:off x="-735452" y="4370330"/>
                <a:ext cx="8146233" cy="748226"/>
                <a:chOff x="-2016295" y="3974274"/>
                <a:chExt cx="8146233" cy="748226"/>
              </a:xfrm>
            </p:grpSpPr>
            <p:sp>
              <p:nvSpPr>
                <p:cNvPr id="17" name="Rectangle 17"/>
                <p:cNvSpPr>
                  <a:spLocks noChangeArrowheads="1"/>
                </p:cNvSpPr>
                <p:nvPr/>
              </p:nvSpPr>
              <p:spPr bwMode="gray">
                <a:xfrm>
                  <a:off x="-2016295" y="4090989"/>
                  <a:ext cx="7702721" cy="601735"/>
                </a:xfrm>
                <a:prstGeom prst="rect">
                  <a:avLst/>
                </a:prstGeom>
                <a:gradFill rotWithShape="1">
                  <a:gsLst>
                    <a:gs pos="0">
                      <a:srgbClr val="99CC00">
                        <a:gamma/>
                        <a:tint val="0"/>
                        <a:invGamma/>
                        <a:alpha val="80000"/>
                      </a:srgbClr>
                    </a:gs>
                    <a:gs pos="100000">
                      <a:srgbClr val="99CC0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dirty="0">
                    <a:solidFill>
                      <a:schemeClr val="tx2"/>
                    </a:solidFill>
                    <a:cs typeface="B Nazanin" panose="00000400000000000000" pitchFamily="2" charset="-78"/>
                  </a:endParaRPr>
                </a:p>
              </p:txBody>
            </p:sp>
            <p:grpSp>
              <p:nvGrpSpPr>
                <p:cNvPr id="18" name="Group 19"/>
                <p:cNvGrpSpPr>
                  <a:grpSpLocks/>
                </p:cNvGrpSpPr>
                <p:nvPr/>
              </p:nvGrpSpPr>
              <p:grpSpPr bwMode="auto">
                <a:xfrm>
                  <a:off x="5218571" y="3974274"/>
                  <a:ext cx="911367" cy="748226"/>
                  <a:chOff x="2311" y="2186"/>
                  <a:chExt cx="1386" cy="1240"/>
                </a:xfrm>
              </p:grpSpPr>
              <p:sp>
                <p:nvSpPr>
                  <p:cNvPr id="19" name="Oval 20"/>
                  <p:cNvSpPr>
                    <a:spLocks noChangeArrowheads="1"/>
                  </p:cNvSpPr>
                  <p:nvPr/>
                </p:nvSpPr>
                <p:spPr bwMode="gray">
                  <a:xfrm>
                    <a:off x="2311" y="2186"/>
                    <a:ext cx="1386" cy="1240"/>
                  </a:xfrm>
                  <a:prstGeom prst="ellipse">
                    <a:avLst/>
                  </a:prstGeom>
                  <a:gradFill rotWithShape="1">
                    <a:gsLst>
                      <a:gs pos="0">
                        <a:srgbClr val="99CC00"/>
                      </a:gs>
                      <a:gs pos="100000">
                        <a:srgbClr val="99CC00">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chemeClr val="tx2"/>
                      </a:solidFill>
                      <a:cs typeface="B Nazanin" panose="00000400000000000000" pitchFamily="2" charset="-78"/>
                    </a:endParaRPr>
                  </a:p>
                </p:txBody>
              </p:sp>
              <p:sp>
                <p:nvSpPr>
                  <p:cNvPr id="20" name="Freeform 21"/>
                  <p:cNvSpPr>
                    <a:spLocks/>
                  </p:cNvSpPr>
                  <p:nvPr/>
                </p:nvSpPr>
                <p:spPr bwMode="gray">
                  <a:xfrm>
                    <a:off x="2392" y="2223"/>
                    <a:ext cx="1171" cy="516"/>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CC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b="1">
                      <a:solidFill>
                        <a:schemeClr val="tx2"/>
                      </a:solidFill>
                      <a:cs typeface="B Nazanin" panose="00000400000000000000" pitchFamily="2" charset="-78"/>
                    </a:endParaRPr>
                  </a:p>
                </p:txBody>
              </p:sp>
            </p:grpSp>
          </p:grpSp>
          <p:sp>
            <p:nvSpPr>
              <p:cNvPr id="16" name="Text Box 32"/>
              <p:cNvSpPr txBox="1">
                <a:spLocks noChangeArrowheads="1"/>
              </p:cNvSpPr>
              <p:nvPr/>
            </p:nvSpPr>
            <p:spPr bwMode="auto">
              <a:xfrm>
                <a:off x="-610027" y="4512193"/>
                <a:ext cx="7121279" cy="85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b="1" dirty="0">
                    <a:solidFill>
                      <a:srgbClr val="7030A0"/>
                    </a:solidFill>
                    <a:cs typeface="B Nazanin" panose="00000400000000000000" pitchFamily="2" charset="-78"/>
                  </a:rPr>
                  <a:t>طراحی و ساخت سیستم های تصویرگر پزشکی با پرتوهای یونساز</a:t>
                </a:r>
              </a:p>
              <a:p>
                <a:pPr lvl="1" algn="r" rtl="1"/>
                <a:r>
                  <a:rPr lang="fa-IR" sz="2000" b="1" dirty="0">
                    <a:solidFill>
                      <a:srgbClr val="0070C0"/>
                    </a:solidFill>
                    <a:cs typeface="B Nazanin" panose="00000400000000000000" pitchFamily="2" charset="-78"/>
                  </a:rPr>
                  <a:t>مثال: طراحی دستگاه </a:t>
                </a:r>
                <a:r>
                  <a:rPr lang="en-US" sz="2000" b="1" dirty="0">
                    <a:solidFill>
                      <a:srgbClr val="0070C0"/>
                    </a:solidFill>
                    <a:cs typeface="B Nazanin" panose="00000400000000000000" pitchFamily="2" charset="-78"/>
                  </a:rPr>
                  <a:t>CT</a:t>
                </a:r>
                <a:r>
                  <a:rPr lang="fa-IR" sz="2000" b="1" dirty="0">
                    <a:solidFill>
                      <a:srgbClr val="0070C0"/>
                    </a:solidFill>
                    <a:cs typeface="B Nazanin" panose="00000400000000000000" pitchFamily="2" charset="-78"/>
                  </a:rPr>
                  <a:t> برای حیوانات کوچک – طراحی کولیماتور در پزشکی هسته ای</a:t>
                </a:r>
              </a:p>
              <a:p>
                <a:pPr algn="r" rtl="1"/>
                <a:r>
                  <a:rPr lang="fa-IR" b="1" dirty="0" smtClean="0">
                    <a:cs typeface="B Nazanin" panose="00000400000000000000" pitchFamily="2" charset="-78"/>
                  </a:rPr>
                  <a:t> </a:t>
                </a:r>
                <a:endParaRPr lang="fa-IR" b="1" dirty="0">
                  <a:cs typeface="B Nazanin" panose="00000400000000000000" pitchFamily="2" charset="-78"/>
                </a:endParaRPr>
              </a:p>
            </p:txBody>
          </p:sp>
        </p:grpSp>
        <p:grpSp>
          <p:nvGrpSpPr>
            <p:cNvPr id="10" name="Group 9"/>
            <p:cNvGrpSpPr/>
            <p:nvPr/>
          </p:nvGrpSpPr>
          <p:grpSpPr>
            <a:xfrm>
              <a:off x="649597" y="5027420"/>
              <a:ext cx="9528070" cy="986432"/>
              <a:chOff x="-1147117" y="5358980"/>
              <a:chExt cx="8033966" cy="737505"/>
            </a:xfrm>
          </p:grpSpPr>
          <p:sp>
            <p:nvSpPr>
              <p:cNvPr id="11" name="Rectangle 132"/>
              <p:cNvSpPr>
                <a:spLocks noChangeArrowheads="1"/>
              </p:cNvSpPr>
              <p:nvPr/>
            </p:nvSpPr>
            <p:spPr bwMode="gray">
              <a:xfrm>
                <a:off x="-1147117" y="5358980"/>
                <a:ext cx="7449061" cy="737505"/>
              </a:xfrm>
              <a:prstGeom prst="rect">
                <a:avLst/>
              </a:prstGeom>
              <a:gradFill rotWithShape="1">
                <a:gsLst>
                  <a:gs pos="0">
                    <a:schemeClr val="accent2">
                      <a:lumMod val="20000"/>
                      <a:lumOff val="80000"/>
                    </a:scheme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00"/>
              <p:cNvGrpSpPr>
                <a:grpSpLocks/>
              </p:cNvGrpSpPr>
              <p:nvPr/>
            </p:nvGrpSpPr>
            <p:grpSpPr bwMode="auto">
              <a:xfrm>
                <a:off x="6026783" y="5359175"/>
                <a:ext cx="860066" cy="695487"/>
                <a:chOff x="2685" y="2240"/>
                <a:chExt cx="1652" cy="1543"/>
              </a:xfrm>
            </p:grpSpPr>
            <p:sp>
              <p:nvSpPr>
                <p:cNvPr id="13" name="Oval 101"/>
                <p:cNvSpPr>
                  <a:spLocks noChangeArrowheads="1"/>
                </p:cNvSpPr>
                <p:nvPr/>
              </p:nvSpPr>
              <p:spPr bwMode="gray">
                <a:xfrm>
                  <a:off x="2685" y="2245"/>
                  <a:ext cx="1652" cy="1538"/>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02"/>
                <p:cNvSpPr>
                  <a:spLocks/>
                </p:cNvSpPr>
                <p:nvPr/>
              </p:nvSpPr>
              <p:spPr bwMode="gray">
                <a:xfrm>
                  <a:off x="2863" y="2240"/>
                  <a:ext cx="1196" cy="57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sp>
        <p:nvSpPr>
          <p:cNvPr id="34" name="Rectangle 33"/>
          <p:cNvSpPr/>
          <p:nvPr/>
        </p:nvSpPr>
        <p:spPr>
          <a:xfrm>
            <a:off x="1836967" y="4823696"/>
            <a:ext cx="7532048" cy="1015663"/>
          </a:xfrm>
          <a:prstGeom prst="rect">
            <a:avLst/>
          </a:prstGeom>
        </p:spPr>
        <p:txBody>
          <a:bodyPr wrap="square">
            <a:spAutoFit/>
          </a:bodyPr>
          <a:lstStyle/>
          <a:p>
            <a:pPr algn="r" rtl="1"/>
            <a:r>
              <a:rPr lang="fa-IR" sz="2000" b="1" dirty="0">
                <a:solidFill>
                  <a:srgbClr val="7030A0"/>
                </a:solidFill>
                <a:cs typeface="B Nazanin" panose="00000400000000000000" pitchFamily="2" charset="-78"/>
              </a:rPr>
              <a:t>طراحی و ساخت سیستم های تصویرگر پزشکی با پرتوهای غیریونساز</a:t>
            </a:r>
          </a:p>
          <a:p>
            <a:pPr lvl="1" algn="r" rtl="1"/>
            <a:r>
              <a:rPr lang="fa-IR" sz="2000" b="1" dirty="0">
                <a:solidFill>
                  <a:srgbClr val="0070C0"/>
                </a:solidFill>
                <a:cs typeface="B Nazanin" panose="00000400000000000000" pitchFamily="2" charset="-78"/>
              </a:rPr>
              <a:t>مثال: پژوهش بر روی روش های نوین تصویربرداری </a:t>
            </a:r>
            <a:r>
              <a:rPr lang="en-US" sz="2000" b="1" dirty="0">
                <a:solidFill>
                  <a:srgbClr val="0070C0"/>
                </a:solidFill>
                <a:cs typeface="B Nazanin" panose="00000400000000000000" pitchFamily="2" charset="-78"/>
              </a:rPr>
              <a:t>MRI</a:t>
            </a:r>
            <a:r>
              <a:rPr lang="fa-IR" sz="2000" b="1" dirty="0">
                <a:solidFill>
                  <a:srgbClr val="0070C0"/>
                </a:solidFill>
                <a:cs typeface="B Nazanin" panose="00000400000000000000" pitchFamily="2" charset="-78"/>
              </a:rPr>
              <a:t> (دیفیوژن و پرفیوژن)</a:t>
            </a:r>
            <a:endParaRPr lang="en-US" sz="2000" b="1" dirty="0">
              <a:solidFill>
                <a:srgbClr val="0070C0"/>
              </a:solidFill>
              <a:cs typeface="B Nazanin" panose="00000400000000000000" pitchFamily="2" charset="-78"/>
            </a:endParaRPr>
          </a:p>
          <a:p>
            <a:pPr lvl="1" algn="r" rtl="1"/>
            <a:r>
              <a:rPr lang="en-US" sz="2000" b="1" dirty="0" smtClean="0">
                <a:solidFill>
                  <a:srgbClr val="0070C0"/>
                </a:solidFill>
                <a:cs typeface="B Nazanin" panose="00000400000000000000" pitchFamily="2" charset="-78"/>
              </a:rPr>
              <a:t>      </a:t>
            </a:r>
            <a:r>
              <a:rPr lang="fa-IR" sz="2000" b="1" dirty="0" smtClean="0">
                <a:solidFill>
                  <a:srgbClr val="0070C0"/>
                </a:solidFill>
                <a:cs typeface="B Nazanin" panose="00000400000000000000" pitchFamily="2" charset="-78"/>
              </a:rPr>
              <a:t>پژوهش </a:t>
            </a:r>
            <a:r>
              <a:rPr lang="fa-IR" sz="2000" b="1" dirty="0">
                <a:solidFill>
                  <a:srgbClr val="0070C0"/>
                </a:solidFill>
                <a:cs typeface="B Nazanin" panose="00000400000000000000" pitchFamily="2" charset="-78"/>
              </a:rPr>
              <a:t>بر روی روش های نوین تصویربرداری اولتراسوند</a:t>
            </a:r>
            <a:endParaRPr lang="en-US" sz="2000" b="1" dirty="0">
              <a:solidFill>
                <a:srgbClr val="0070C0"/>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898009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80" y="299042"/>
            <a:ext cx="2902944" cy="21545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948" y="3920520"/>
            <a:ext cx="1991420" cy="2056284"/>
          </a:xfrm>
          <a:prstGeom prst="rect">
            <a:avLst/>
          </a:prstGeom>
        </p:spPr>
      </p:pic>
      <p:sp>
        <p:nvSpPr>
          <p:cNvPr id="10" name="AutoShape 24"/>
          <p:cNvSpPr>
            <a:spLocks noChangeArrowheads="1"/>
          </p:cNvSpPr>
          <p:nvPr/>
        </p:nvSpPr>
        <p:spPr bwMode="gray">
          <a:xfrm flipH="1">
            <a:off x="377453" y="2703088"/>
            <a:ext cx="2455899" cy="397110"/>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fa-IR" sz="2000" b="1" dirty="0">
                <a:solidFill>
                  <a:srgbClr val="7030A0"/>
                </a:solidFill>
                <a:cs typeface="B Nazanin" panose="00000400000000000000" pitchFamily="2" charset="-78"/>
              </a:rPr>
              <a:t>آشکارساز </a:t>
            </a:r>
            <a:r>
              <a:rPr lang="fa-IR" sz="2000" b="1" dirty="0" smtClean="0">
                <a:solidFill>
                  <a:srgbClr val="7030A0"/>
                </a:solidFill>
                <a:cs typeface="B Nazanin" panose="00000400000000000000" pitchFamily="2" charset="-78"/>
              </a:rPr>
              <a:t>گایگر- مولر</a:t>
            </a:r>
            <a:endParaRPr lang="en-US" sz="2000" b="1" dirty="0">
              <a:solidFill>
                <a:srgbClr val="7030A0"/>
              </a:solidFill>
              <a:cs typeface="B Nazanin" panose="00000400000000000000" pitchFamily="2" charset="-78"/>
            </a:endParaRPr>
          </a:p>
        </p:txBody>
      </p:sp>
      <p:sp>
        <p:nvSpPr>
          <p:cNvPr id="11" name="AutoShape 24"/>
          <p:cNvSpPr>
            <a:spLocks noChangeArrowheads="1"/>
          </p:cNvSpPr>
          <p:nvPr/>
        </p:nvSpPr>
        <p:spPr bwMode="gray">
          <a:xfrm flipH="1">
            <a:off x="3155324" y="6093657"/>
            <a:ext cx="1687132" cy="339223"/>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fa-IR" b="1" dirty="0">
                <a:solidFill>
                  <a:srgbClr val="7030A0"/>
                </a:solidFill>
                <a:cs typeface="B Nazanin" panose="00000400000000000000" pitchFamily="2" charset="-78"/>
              </a:rPr>
              <a:t>فیلم و فیلم بج</a:t>
            </a:r>
            <a:endParaRPr lang="en-US" b="1" dirty="0">
              <a:solidFill>
                <a:srgbClr val="7030A0"/>
              </a:solidFill>
              <a:cs typeface="B Nazanin" panose="00000400000000000000" pitchFamily="2" charset="-78"/>
            </a:endParaRPr>
          </a:p>
        </p:txBody>
      </p:sp>
      <p:sp>
        <p:nvSpPr>
          <p:cNvPr id="12" name="AutoShape 24"/>
          <p:cNvSpPr>
            <a:spLocks noChangeArrowheads="1"/>
          </p:cNvSpPr>
          <p:nvPr/>
        </p:nvSpPr>
        <p:spPr bwMode="gray">
          <a:xfrm flipH="1">
            <a:off x="442001" y="6064772"/>
            <a:ext cx="2198313" cy="369115"/>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en-US" b="1" dirty="0" smtClean="0">
                <a:solidFill>
                  <a:srgbClr val="7030A0"/>
                </a:solidFill>
                <a:cs typeface="B Nazanin" panose="00000400000000000000" pitchFamily="2" charset="-78"/>
              </a:rPr>
              <a:t>Animal CT</a:t>
            </a:r>
            <a:endParaRPr lang="en-US" b="1" dirty="0">
              <a:solidFill>
                <a:srgbClr val="7030A0"/>
              </a:solidFill>
              <a:cs typeface="B Nazanin" panose="00000400000000000000" pitchFamily="2" charset="-78"/>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490" y="114191"/>
            <a:ext cx="4538317" cy="3266249"/>
          </a:xfrm>
          <a:prstGeom prst="rect">
            <a:avLst/>
          </a:prstGeom>
        </p:spPr>
      </p:pic>
      <p:sp>
        <p:nvSpPr>
          <p:cNvPr id="14" name="AutoShape 24"/>
          <p:cNvSpPr>
            <a:spLocks noChangeArrowheads="1"/>
          </p:cNvSpPr>
          <p:nvPr/>
        </p:nvSpPr>
        <p:spPr bwMode="gray">
          <a:xfrm flipH="1">
            <a:off x="4712031" y="3463393"/>
            <a:ext cx="1547102" cy="340274"/>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en-US" sz="1600" b="1" dirty="0" smtClean="0">
                <a:solidFill>
                  <a:srgbClr val="7030A0"/>
                </a:solidFill>
                <a:cs typeface="B Nazanin" panose="00000400000000000000" pitchFamily="2" charset="-78"/>
              </a:rPr>
              <a:t>MRI</a:t>
            </a:r>
            <a:endParaRPr lang="en-US" sz="1600" b="1" dirty="0">
              <a:solidFill>
                <a:srgbClr val="7030A0"/>
              </a:solidFill>
              <a:cs typeface="B Nazanin" panose="00000400000000000000" pitchFamily="2" charset="-78"/>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1973" y="973644"/>
            <a:ext cx="3894115" cy="2591647"/>
          </a:xfrm>
          <a:prstGeom prst="rect">
            <a:avLst/>
          </a:prstGeom>
        </p:spPr>
      </p:pic>
      <p:sp>
        <p:nvSpPr>
          <p:cNvPr id="16" name="AutoShape 24"/>
          <p:cNvSpPr>
            <a:spLocks noChangeArrowheads="1"/>
          </p:cNvSpPr>
          <p:nvPr/>
        </p:nvSpPr>
        <p:spPr bwMode="gray">
          <a:xfrm flipH="1">
            <a:off x="9287450" y="3681209"/>
            <a:ext cx="2198313" cy="369115"/>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en-US" b="1" dirty="0" smtClean="0">
                <a:solidFill>
                  <a:srgbClr val="7030A0"/>
                </a:solidFill>
                <a:cs typeface="B Nazanin" panose="00000400000000000000" pitchFamily="2" charset="-78"/>
              </a:rPr>
              <a:t>PET</a:t>
            </a:r>
            <a:endParaRPr lang="en-US" b="1" dirty="0">
              <a:solidFill>
                <a:srgbClr val="7030A0"/>
              </a:solidFill>
              <a:cs typeface="B Nazanin" panose="00000400000000000000" pitchFamily="2" charset="-78"/>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8133" y="3920520"/>
            <a:ext cx="3423229" cy="2578704"/>
          </a:xfrm>
          <a:prstGeom prst="rect">
            <a:avLst/>
          </a:prstGeom>
        </p:spPr>
      </p:pic>
      <p:sp>
        <p:nvSpPr>
          <p:cNvPr id="18" name="AutoShape 24"/>
          <p:cNvSpPr>
            <a:spLocks noChangeArrowheads="1"/>
          </p:cNvSpPr>
          <p:nvPr/>
        </p:nvSpPr>
        <p:spPr bwMode="gray">
          <a:xfrm flipH="1">
            <a:off x="5700244" y="6485339"/>
            <a:ext cx="1846776" cy="276070"/>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en-US" sz="1600" b="1" dirty="0" smtClean="0">
                <a:solidFill>
                  <a:srgbClr val="7030A0"/>
                </a:solidFill>
                <a:cs typeface="B Nazanin" panose="00000400000000000000" pitchFamily="2" charset="-78"/>
              </a:rPr>
              <a:t>LINAC</a:t>
            </a:r>
            <a:endParaRPr lang="en-US" sz="1600" b="1" dirty="0">
              <a:solidFill>
                <a:srgbClr val="7030A0"/>
              </a:solidFill>
              <a:cs typeface="B Nazanin" panose="00000400000000000000" pitchFamily="2" charset="-78"/>
            </a:endParaRPr>
          </a:p>
        </p:txBody>
      </p:sp>
      <p:pic>
        <p:nvPicPr>
          <p:cNvPr id="2" name="Picture 1"/>
          <p:cNvPicPr>
            <a:picLocks noChangeAspect="1"/>
          </p:cNvPicPr>
          <p:nvPr/>
        </p:nvPicPr>
        <p:blipFill>
          <a:blip r:embed="rId7"/>
          <a:stretch>
            <a:fillRect/>
          </a:stretch>
        </p:blipFill>
        <p:spPr>
          <a:xfrm>
            <a:off x="8577039" y="4201095"/>
            <a:ext cx="1926600" cy="2422279"/>
          </a:xfrm>
          <a:prstGeom prst="rect">
            <a:avLst/>
          </a:prstGeom>
        </p:spPr>
      </p:pic>
      <p:sp>
        <p:nvSpPr>
          <p:cNvPr id="19" name="AutoShape 24"/>
          <p:cNvSpPr>
            <a:spLocks noChangeArrowheads="1"/>
          </p:cNvSpPr>
          <p:nvPr/>
        </p:nvSpPr>
        <p:spPr bwMode="gray">
          <a:xfrm flipH="1">
            <a:off x="10543404" y="5209872"/>
            <a:ext cx="1532684" cy="620489"/>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fa-IR" b="1" dirty="0" smtClean="0">
                <a:solidFill>
                  <a:srgbClr val="7030A0"/>
                </a:solidFill>
                <a:cs typeface="B Nazanin" panose="00000400000000000000" pitchFamily="2" charset="-78"/>
              </a:rPr>
              <a:t>براکی تراپی</a:t>
            </a:r>
            <a:endParaRPr lang="en-US" b="1" dirty="0">
              <a:solidFill>
                <a:srgbClr val="7030A0"/>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t>14</a:t>
            </a:fld>
            <a:endParaRPr lang="en-US"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80" y="3920520"/>
            <a:ext cx="2841003" cy="2056284"/>
          </a:xfrm>
          <a:prstGeom prst="rect">
            <a:avLst/>
          </a:prstGeom>
        </p:spPr>
      </p:pic>
    </p:spTree>
    <p:extLst>
      <p:ext uri="{BB962C8B-B14F-4D97-AF65-F5344CB8AC3E}">
        <p14:creationId xmlns:p14="http://schemas.microsoft.com/office/powerpoint/2010/main" val="4087170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a:r>
              <a:rPr lang="fa-IR" b="1" dirty="0" smtClean="0">
                <a:solidFill>
                  <a:srgbClr val="FFFF00"/>
                </a:solidFill>
                <a:cs typeface="B Titr" panose="00000700000000000000" pitchFamily="2" charset="-78"/>
              </a:rPr>
              <a:t>زمینه های پژوهشی</a:t>
            </a:r>
            <a:endParaRPr lang="en-US" dirty="0">
              <a:solidFill>
                <a:srgbClr val="FFFF00"/>
              </a:solidFill>
              <a:cs typeface="B Titr" panose="00000700000000000000" pitchFamily="2" charset="-78"/>
            </a:endParaRPr>
          </a:p>
        </p:txBody>
      </p:sp>
      <p:sp>
        <p:nvSpPr>
          <p:cNvPr id="5" name="Content Placeholder 2"/>
          <p:cNvSpPr>
            <a:spLocks noGrp="1"/>
          </p:cNvSpPr>
          <p:nvPr>
            <p:ph idx="1"/>
          </p:nvPr>
        </p:nvSpPr>
        <p:spPr>
          <a:xfrm>
            <a:off x="2764686" y="1434732"/>
            <a:ext cx="8946541" cy="4195481"/>
          </a:xfrm>
        </p:spPr>
        <p:txBody>
          <a:bodyPr>
            <a:noAutofit/>
          </a:bodyPr>
          <a:lstStyle/>
          <a:p>
            <a:pPr lvl="1" algn="r" rtl="1"/>
            <a:endParaRPr lang="fa-IR" sz="2000" b="1" dirty="0" smtClean="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lvl="1" algn="r" rtl="1"/>
            <a:endParaRPr lang="en-US" sz="2000" b="1" dirty="0" smtClean="0">
              <a:cs typeface="B Nazanin" panose="00000400000000000000" pitchFamily="2" charset="-78"/>
            </a:endParaRPr>
          </a:p>
          <a:p>
            <a:pPr lvl="1" algn="r" rtl="1"/>
            <a:endParaRPr lang="en-US" sz="2000" b="1" dirty="0" smtClean="0">
              <a:cs typeface="B Nazanin" panose="00000400000000000000" pitchFamily="2" charset="-78"/>
            </a:endParaRPr>
          </a:p>
          <a:p>
            <a:pPr lvl="1" algn="r" rtl="1"/>
            <a:endParaRPr lang="fa-IR" sz="2000" b="1" dirty="0" smtClean="0">
              <a:cs typeface="B Nazanin" panose="00000400000000000000" pitchFamily="2" charset="-78"/>
            </a:endParaRPr>
          </a:p>
          <a:p>
            <a:endParaRPr lang="en-US" dirty="0">
              <a:cs typeface="B Nazanin" panose="00000400000000000000" pitchFamily="2" charset="-78"/>
            </a:endParaRPr>
          </a:p>
        </p:txBody>
      </p:sp>
      <p:grpSp>
        <p:nvGrpSpPr>
          <p:cNvPr id="35" name="Group 34"/>
          <p:cNvGrpSpPr/>
          <p:nvPr/>
        </p:nvGrpSpPr>
        <p:grpSpPr>
          <a:xfrm>
            <a:off x="1390919" y="1703239"/>
            <a:ext cx="10311898" cy="4124451"/>
            <a:chOff x="1390919" y="1703239"/>
            <a:chExt cx="10311898" cy="4124451"/>
          </a:xfrm>
        </p:grpSpPr>
        <p:grpSp>
          <p:nvGrpSpPr>
            <p:cNvPr id="6" name="Group 5"/>
            <p:cNvGrpSpPr/>
            <p:nvPr/>
          </p:nvGrpSpPr>
          <p:grpSpPr>
            <a:xfrm>
              <a:off x="2720135" y="1703239"/>
              <a:ext cx="8982682" cy="1377015"/>
              <a:chOff x="49700" y="2983488"/>
              <a:chExt cx="8475525" cy="1421403"/>
            </a:xfrm>
          </p:grpSpPr>
          <p:grpSp>
            <p:nvGrpSpPr>
              <p:cNvPr id="7" name="Group 6"/>
              <p:cNvGrpSpPr/>
              <p:nvPr/>
            </p:nvGrpSpPr>
            <p:grpSpPr>
              <a:xfrm>
                <a:off x="852867" y="2983488"/>
                <a:ext cx="7672358" cy="882133"/>
                <a:chOff x="-2388302" y="2873383"/>
                <a:chExt cx="7672358" cy="869184"/>
              </a:xfrm>
            </p:grpSpPr>
            <p:sp>
              <p:nvSpPr>
                <p:cNvPr id="9" name="Rectangle 10"/>
                <p:cNvSpPr>
                  <a:spLocks noChangeArrowheads="1"/>
                </p:cNvSpPr>
                <p:nvPr/>
              </p:nvSpPr>
              <p:spPr bwMode="gray">
                <a:xfrm>
                  <a:off x="-2388302" y="2966798"/>
                  <a:ext cx="7013761" cy="775536"/>
                </a:xfrm>
                <a:prstGeom prst="rect">
                  <a:avLst/>
                </a:prstGeom>
                <a:gradFill rotWithShape="1">
                  <a:gsLst>
                    <a:gs pos="0">
                      <a:srgbClr val="93B1FD">
                        <a:gamma/>
                        <a:tint val="0"/>
                        <a:invGamma/>
                        <a:alpha val="80000"/>
                      </a:srgbClr>
                    </a:gs>
                    <a:gs pos="100000">
                      <a:srgbClr val="93B1FD"/>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n-US"/>
                </a:p>
              </p:txBody>
            </p:sp>
            <p:grpSp>
              <p:nvGrpSpPr>
                <p:cNvPr id="10" name="Group 12"/>
                <p:cNvGrpSpPr>
                  <a:grpSpLocks/>
                </p:cNvGrpSpPr>
                <p:nvPr/>
              </p:nvGrpSpPr>
              <p:grpSpPr bwMode="auto">
                <a:xfrm>
                  <a:off x="4333089" y="2873383"/>
                  <a:ext cx="950967" cy="869184"/>
                  <a:chOff x="2016" y="2151"/>
                  <a:chExt cx="1469" cy="1451"/>
                </a:xfrm>
              </p:grpSpPr>
              <p:sp>
                <p:nvSpPr>
                  <p:cNvPr id="11" name="Oval 13"/>
                  <p:cNvSpPr>
                    <a:spLocks noChangeArrowheads="1"/>
                  </p:cNvSpPr>
                  <p:nvPr/>
                </p:nvSpPr>
                <p:spPr bwMode="gray">
                  <a:xfrm>
                    <a:off x="2016" y="2151"/>
                    <a:ext cx="1469" cy="1451"/>
                  </a:xfrm>
                  <a:prstGeom prst="ellipse">
                    <a:avLst/>
                  </a:prstGeom>
                  <a:gradFill rotWithShape="1">
                    <a:gsLst>
                      <a:gs pos="0">
                        <a:srgbClr val="93B1FD"/>
                      </a:gs>
                      <a:gs pos="100000">
                        <a:srgbClr val="93B1FD">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n-US"/>
                  </a:p>
                </p:txBody>
              </p:sp>
              <p:sp>
                <p:nvSpPr>
                  <p:cNvPr id="12" name="Freeform 14"/>
                  <p:cNvSpPr>
                    <a:spLocks/>
                  </p:cNvSpPr>
                  <p:nvPr/>
                </p:nvSpPr>
                <p:spPr bwMode="gray">
                  <a:xfrm>
                    <a:off x="2161" y="2171"/>
                    <a:ext cx="1224" cy="47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3B1FD"/>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algn="just"/>
                    <a:endParaRPr lang="en-US"/>
                  </a:p>
                </p:txBody>
              </p:sp>
            </p:grpSp>
          </p:grpSp>
          <p:sp>
            <p:nvSpPr>
              <p:cNvPr id="8" name="Text Box 31"/>
              <p:cNvSpPr txBox="1">
                <a:spLocks noChangeArrowheads="1"/>
              </p:cNvSpPr>
              <p:nvPr/>
            </p:nvSpPr>
            <p:spPr bwMode="auto">
              <a:xfrm>
                <a:off x="49700" y="3102330"/>
                <a:ext cx="7421508" cy="130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2000" b="1" dirty="0">
                    <a:solidFill>
                      <a:srgbClr val="7030A0"/>
                    </a:solidFill>
                    <a:cs typeface="B Nazanin" panose="00000400000000000000" pitchFamily="2" charset="-78"/>
                  </a:rPr>
                  <a:t>سنتز رادیوداروهای نوین پزشکی هسته </a:t>
                </a:r>
                <a:r>
                  <a:rPr lang="fa-IR" sz="2000" b="1" dirty="0" smtClean="0">
                    <a:solidFill>
                      <a:srgbClr val="7030A0"/>
                    </a:solidFill>
                    <a:cs typeface="B Nazanin" panose="00000400000000000000" pitchFamily="2" charset="-78"/>
                  </a:rPr>
                  <a:t>ای</a:t>
                </a:r>
              </a:p>
              <a:p>
                <a:pPr algn="r" rtl="1"/>
                <a:r>
                  <a:rPr lang="fa-IR" sz="2000" b="1" dirty="0">
                    <a:solidFill>
                      <a:schemeClr val="bg1">
                        <a:lumMod val="65000"/>
                        <a:lumOff val="35000"/>
                      </a:schemeClr>
                    </a:solidFill>
                    <a:cs typeface="B Nazanin" panose="00000400000000000000" pitchFamily="2" charset="-78"/>
                  </a:rPr>
                  <a:t> </a:t>
                </a:r>
                <a:r>
                  <a:rPr lang="fa-IR" sz="2000" b="1" dirty="0" smtClean="0">
                    <a:solidFill>
                      <a:schemeClr val="bg1">
                        <a:lumMod val="65000"/>
                        <a:lumOff val="35000"/>
                      </a:schemeClr>
                    </a:solidFill>
                    <a:cs typeface="B Nazanin" panose="00000400000000000000" pitchFamily="2" charset="-78"/>
                  </a:rPr>
                  <a:t>       </a:t>
                </a:r>
                <a:r>
                  <a:rPr lang="fa-IR" sz="2000" b="1" dirty="0" smtClean="0">
                    <a:solidFill>
                      <a:srgbClr val="0070C0"/>
                    </a:solidFill>
                    <a:cs typeface="B Nazanin" panose="00000400000000000000" pitchFamily="2" charset="-78"/>
                  </a:rPr>
                  <a:t>مثال</a:t>
                </a:r>
                <a:r>
                  <a:rPr lang="fa-IR" sz="2000" b="1" dirty="0">
                    <a:solidFill>
                      <a:srgbClr val="0070C0"/>
                    </a:solidFill>
                    <a:cs typeface="B Nazanin" panose="00000400000000000000" pitchFamily="2" charset="-78"/>
                  </a:rPr>
                  <a:t>: محاسبات دزیمتری و توزیع بیولوژیکی آن ها</a:t>
                </a:r>
              </a:p>
              <a:p>
                <a:pPr algn="r" rtl="1"/>
                <a:endParaRPr lang="fa-IR" b="1" dirty="0" smtClean="0">
                  <a:solidFill>
                    <a:schemeClr val="bg1">
                      <a:lumMod val="65000"/>
                      <a:lumOff val="35000"/>
                    </a:schemeClr>
                  </a:solidFill>
                  <a:cs typeface="B Nazanin" panose="00000400000000000000" pitchFamily="2" charset="-78"/>
                </a:endParaRPr>
              </a:p>
              <a:p>
                <a:pPr algn="r" rtl="1"/>
                <a:r>
                  <a:rPr lang="fa-IR" b="1" dirty="0">
                    <a:solidFill>
                      <a:schemeClr val="bg1">
                        <a:lumMod val="65000"/>
                        <a:lumOff val="35000"/>
                      </a:schemeClr>
                    </a:solidFill>
                    <a:cs typeface="B Nazanin" panose="00000400000000000000" pitchFamily="2" charset="-78"/>
                  </a:rPr>
                  <a:t> </a:t>
                </a:r>
                <a:r>
                  <a:rPr lang="fa-IR" b="1" dirty="0" smtClean="0">
                    <a:solidFill>
                      <a:schemeClr val="bg1">
                        <a:lumMod val="65000"/>
                        <a:lumOff val="35000"/>
                      </a:schemeClr>
                    </a:solidFill>
                    <a:cs typeface="B Nazanin" panose="00000400000000000000" pitchFamily="2" charset="-78"/>
                  </a:rPr>
                  <a:t>       </a:t>
                </a:r>
                <a:endParaRPr lang="fa-IR" b="1" dirty="0">
                  <a:solidFill>
                    <a:schemeClr val="bg1">
                      <a:lumMod val="65000"/>
                      <a:lumOff val="35000"/>
                    </a:schemeClr>
                  </a:solidFill>
                  <a:cs typeface="B Nazanin" panose="00000400000000000000" pitchFamily="2" charset="-78"/>
                </a:endParaRPr>
              </a:p>
            </p:txBody>
          </p:sp>
        </p:grpSp>
        <p:grpSp>
          <p:nvGrpSpPr>
            <p:cNvPr id="13" name="Group 12"/>
            <p:cNvGrpSpPr/>
            <p:nvPr/>
          </p:nvGrpSpPr>
          <p:grpSpPr>
            <a:xfrm>
              <a:off x="2356834" y="2626858"/>
              <a:ext cx="8842047" cy="1285760"/>
              <a:chOff x="-1430269" y="1711502"/>
              <a:chExt cx="6324676" cy="1046142"/>
            </a:xfrm>
          </p:grpSpPr>
          <p:sp>
            <p:nvSpPr>
              <p:cNvPr id="14" name="Rectangle 24"/>
              <p:cNvSpPr>
                <a:spLocks noChangeArrowheads="1"/>
              </p:cNvSpPr>
              <p:nvPr/>
            </p:nvSpPr>
            <p:spPr bwMode="gray">
              <a:xfrm>
                <a:off x="-1011169" y="1896901"/>
                <a:ext cx="5279384" cy="597391"/>
              </a:xfrm>
              <a:prstGeom prst="rect">
                <a:avLst/>
              </a:prstGeom>
              <a:gradFill rotWithShape="1">
                <a:gsLst>
                  <a:gs pos="0">
                    <a:srgbClr val="FF6699">
                      <a:gamma/>
                      <a:tint val="0"/>
                      <a:invGamma/>
                      <a:alpha val="80000"/>
                    </a:srgbClr>
                  </a:gs>
                  <a:gs pos="100000">
                    <a:srgbClr val="FF6699"/>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 name="Group 25"/>
              <p:cNvGrpSpPr>
                <a:grpSpLocks/>
              </p:cNvGrpSpPr>
              <p:nvPr/>
            </p:nvGrpSpPr>
            <p:grpSpPr bwMode="auto">
              <a:xfrm>
                <a:off x="4032351" y="1711502"/>
                <a:ext cx="862056" cy="844036"/>
                <a:chOff x="1631" y="2016"/>
                <a:chExt cx="339" cy="364"/>
              </a:xfrm>
            </p:grpSpPr>
            <p:grpSp>
              <p:nvGrpSpPr>
                <p:cNvPr id="17" name="Group 26"/>
                <p:cNvGrpSpPr>
                  <a:grpSpLocks/>
                </p:cNvGrpSpPr>
                <p:nvPr/>
              </p:nvGrpSpPr>
              <p:grpSpPr bwMode="auto">
                <a:xfrm>
                  <a:off x="1674" y="2062"/>
                  <a:ext cx="296" cy="318"/>
                  <a:chOff x="2733" y="2288"/>
                  <a:chExt cx="1149" cy="1237"/>
                </a:xfrm>
              </p:grpSpPr>
              <p:sp>
                <p:nvSpPr>
                  <p:cNvPr id="19" name="Oval 27"/>
                  <p:cNvSpPr>
                    <a:spLocks noChangeArrowheads="1"/>
                  </p:cNvSpPr>
                  <p:nvPr/>
                </p:nvSpPr>
                <p:spPr bwMode="gray">
                  <a:xfrm>
                    <a:off x="2733" y="2288"/>
                    <a:ext cx="1149" cy="1237"/>
                  </a:xfrm>
                  <a:prstGeom prst="ellipse">
                    <a:avLst/>
                  </a:prstGeom>
                  <a:gradFill rotWithShape="1">
                    <a:gsLst>
                      <a:gs pos="0">
                        <a:srgbClr val="FF9999"/>
                      </a:gs>
                      <a:gs pos="100000">
                        <a:srgbClr val="FF9999">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28"/>
                  <p:cNvSpPr>
                    <a:spLocks/>
                  </p:cNvSpPr>
                  <p:nvPr/>
                </p:nvSpPr>
                <p:spPr bwMode="gray">
                  <a:xfrm>
                    <a:off x="2782" y="2313"/>
                    <a:ext cx="987" cy="51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99"/>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18" name="Text Box 29"/>
                <p:cNvSpPr txBox="1">
                  <a:spLocks noChangeArrowheads="1"/>
                </p:cNvSpPr>
                <p:nvPr/>
              </p:nvSpPr>
              <p:spPr bwMode="gray">
                <a:xfrm>
                  <a:off x="1631" y="2016"/>
                  <a:ext cx="7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b="1" dirty="0">
                    <a:solidFill>
                      <a:srgbClr val="000000"/>
                    </a:solidFill>
                    <a:effectLst>
                      <a:outerShdw blurRad="38100" dist="38100" dir="2700000" algn="tl">
                        <a:srgbClr val="C0C0C0"/>
                      </a:outerShdw>
                    </a:effectLst>
                    <a:latin typeface="Verdana" panose="020B0604030504040204" pitchFamily="34" charset="0"/>
                  </a:endParaRPr>
                </a:p>
              </p:txBody>
            </p:sp>
          </p:grpSp>
          <p:sp>
            <p:nvSpPr>
              <p:cNvPr id="16" name="Text Box 30"/>
              <p:cNvSpPr txBox="1">
                <a:spLocks noChangeArrowheads="1"/>
              </p:cNvSpPr>
              <p:nvPr/>
            </p:nvSpPr>
            <p:spPr bwMode="auto">
              <a:xfrm>
                <a:off x="-1430269" y="1931263"/>
                <a:ext cx="5553623" cy="82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2000" b="1" dirty="0">
                    <a:solidFill>
                      <a:srgbClr val="7030A0"/>
                    </a:solidFill>
                    <a:cs typeface="B Nazanin" panose="00000400000000000000" pitchFamily="2" charset="-78"/>
                  </a:rPr>
                  <a:t>پردازش و تحلیل تصاویر </a:t>
                </a:r>
                <a:r>
                  <a:rPr lang="fa-IR" sz="2000" b="1" dirty="0" smtClean="0">
                    <a:solidFill>
                      <a:srgbClr val="7030A0"/>
                    </a:solidFill>
                    <a:cs typeface="B Nazanin" panose="00000400000000000000" pitchFamily="2" charset="-78"/>
                  </a:rPr>
                  <a:t>پزشکی</a:t>
                </a:r>
              </a:p>
              <a:p>
                <a:pPr algn="r" rtl="1"/>
                <a:r>
                  <a:rPr lang="fa-IR" sz="2000" b="1" dirty="0">
                    <a:solidFill>
                      <a:srgbClr val="0070C0"/>
                    </a:solidFill>
                    <a:cs typeface="B Nazanin" panose="00000400000000000000" pitchFamily="2" charset="-78"/>
                  </a:rPr>
                  <a:t> </a:t>
                </a:r>
                <a:r>
                  <a:rPr lang="fa-IR" sz="2000" b="1" dirty="0" smtClean="0">
                    <a:solidFill>
                      <a:srgbClr val="0070C0"/>
                    </a:solidFill>
                    <a:cs typeface="B Nazanin" panose="00000400000000000000" pitchFamily="2" charset="-78"/>
                  </a:rPr>
                  <a:t>    </a:t>
                </a:r>
                <a:r>
                  <a:rPr lang="fa-IR" sz="2000" b="1" dirty="0">
                    <a:solidFill>
                      <a:srgbClr val="0070C0"/>
                    </a:solidFill>
                    <a:cs typeface="B Nazanin" panose="00000400000000000000" pitchFamily="2" charset="-78"/>
                  </a:rPr>
                  <a:t>مثال: بازسازی تصاویر پزشکی – کمی سازی تصاویر پزشکی</a:t>
                </a:r>
              </a:p>
              <a:p>
                <a:pPr algn="r" rtl="1"/>
                <a:r>
                  <a:rPr lang="fa-IR" sz="2000" b="1" dirty="0" smtClean="0">
                    <a:cs typeface="B Nazanin" panose="00000400000000000000" pitchFamily="2" charset="-78"/>
                  </a:rPr>
                  <a:t> </a:t>
                </a:r>
                <a:endParaRPr lang="fa-IR" sz="2000" b="1" dirty="0">
                  <a:cs typeface="B Nazanin" panose="00000400000000000000" pitchFamily="2" charset="-78"/>
                </a:endParaRPr>
              </a:p>
            </p:txBody>
          </p:sp>
        </p:grpSp>
        <p:grpSp>
          <p:nvGrpSpPr>
            <p:cNvPr id="21" name="Group 20"/>
            <p:cNvGrpSpPr/>
            <p:nvPr/>
          </p:nvGrpSpPr>
          <p:grpSpPr>
            <a:xfrm>
              <a:off x="2135016" y="3825402"/>
              <a:ext cx="8777440" cy="1113131"/>
              <a:chOff x="-231291" y="4370330"/>
              <a:chExt cx="7642072" cy="993013"/>
            </a:xfrm>
          </p:grpSpPr>
          <p:grpSp>
            <p:nvGrpSpPr>
              <p:cNvPr id="22" name="Group 21"/>
              <p:cNvGrpSpPr/>
              <p:nvPr/>
            </p:nvGrpSpPr>
            <p:grpSpPr>
              <a:xfrm>
                <a:off x="-126506" y="4370330"/>
                <a:ext cx="7537287" cy="748226"/>
                <a:chOff x="-1407349" y="3974274"/>
                <a:chExt cx="7537287" cy="748226"/>
              </a:xfrm>
            </p:grpSpPr>
            <p:sp>
              <p:nvSpPr>
                <p:cNvPr id="24" name="Rectangle 17"/>
                <p:cNvSpPr>
                  <a:spLocks noChangeArrowheads="1"/>
                </p:cNvSpPr>
                <p:nvPr/>
              </p:nvSpPr>
              <p:spPr bwMode="gray">
                <a:xfrm>
                  <a:off x="-1407349" y="4090989"/>
                  <a:ext cx="7093774" cy="601735"/>
                </a:xfrm>
                <a:prstGeom prst="rect">
                  <a:avLst/>
                </a:prstGeom>
                <a:gradFill rotWithShape="1">
                  <a:gsLst>
                    <a:gs pos="0">
                      <a:srgbClr val="99CC00">
                        <a:gamma/>
                        <a:tint val="0"/>
                        <a:invGamma/>
                        <a:alpha val="80000"/>
                      </a:srgbClr>
                    </a:gs>
                    <a:gs pos="100000">
                      <a:srgbClr val="99CC0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dirty="0">
                    <a:solidFill>
                      <a:schemeClr val="tx2"/>
                    </a:solidFill>
                    <a:cs typeface="B Nazanin" panose="00000400000000000000" pitchFamily="2" charset="-78"/>
                  </a:endParaRPr>
                </a:p>
              </p:txBody>
            </p:sp>
            <p:grpSp>
              <p:nvGrpSpPr>
                <p:cNvPr id="25" name="Group 19"/>
                <p:cNvGrpSpPr>
                  <a:grpSpLocks/>
                </p:cNvGrpSpPr>
                <p:nvPr/>
              </p:nvGrpSpPr>
              <p:grpSpPr bwMode="auto">
                <a:xfrm>
                  <a:off x="5218571" y="3974274"/>
                  <a:ext cx="911367" cy="748226"/>
                  <a:chOff x="2311" y="2186"/>
                  <a:chExt cx="1386" cy="1240"/>
                </a:xfrm>
              </p:grpSpPr>
              <p:sp>
                <p:nvSpPr>
                  <p:cNvPr id="26" name="Oval 20"/>
                  <p:cNvSpPr>
                    <a:spLocks noChangeArrowheads="1"/>
                  </p:cNvSpPr>
                  <p:nvPr/>
                </p:nvSpPr>
                <p:spPr bwMode="gray">
                  <a:xfrm>
                    <a:off x="2311" y="2186"/>
                    <a:ext cx="1386" cy="1240"/>
                  </a:xfrm>
                  <a:prstGeom prst="ellipse">
                    <a:avLst/>
                  </a:prstGeom>
                  <a:gradFill rotWithShape="1">
                    <a:gsLst>
                      <a:gs pos="0">
                        <a:srgbClr val="99CC00"/>
                      </a:gs>
                      <a:gs pos="100000">
                        <a:srgbClr val="99CC00">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chemeClr val="tx2"/>
                      </a:solidFill>
                      <a:cs typeface="B Nazanin" panose="00000400000000000000" pitchFamily="2" charset="-78"/>
                    </a:endParaRPr>
                  </a:p>
                </p:txBody>
              </p:sp>
              <p:sp>
                <p:nvSpPr>
                  <p:cNvPr id="27" name="Freeform 21"/>
                  <p:cNvSpPr>
                    <a:spLocks/>
                  </p:cNvSpPr>
                  <p:nvPr/>
                </p:nvSpPr>
                <p:spPr bwMode="gray">
                  <a:xfrm>
                    <a:off x="2392" y="2223"/>
                    <a:ext cx="1171" cy="516"/>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CC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b="1">
                      <a:solidFill>
                        <a:schemeClr val="tx2"/>
                      </a:solidFill>
                      <a:cs typeface="B Nazanin" panose="00000400000000000000" pitchFamily="2" charset="-78"/>
                    </a:endParaRPr>
                  </a:p>
                </p:txBody>
              </p:sp>
            </p:grpSp>
          </p:grpSp>
          <p:sp>
            <p:nvSpPr>
              <p:cNvPr id="23" name="Text Box 32"/>
              <p:cNvSpPr txBox="1">
                <a:spLocks noChangeArrowheads="1"/>
              </p:cNvSpPr>
              <p:nvPr/>
            </p:nvSpPr>
            <p:spPr bwMode="auto">
              <a:xfrm>
                <a:off x="-231291" y="4512193"/>
                <a:ext cx="6742542" cy="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2000" b="1" dirty="0">
                    <a:solidFill>
                      <a:srgbClr val="7030A0"/>
                    </a:solidFill>
                    <a:cs typeface="B Nazanin" panose="00000400000000000000" pitchFamily="2" charset="-78"/>
                  </a:rPr>
                  <a:t>الکترونیک هسته </a:t>
                </a:r>
                <a:r>
                  <a:rPr lang="fa-IR" sz="2000" b="1" dirty="0" smtClean="0">
                    <a:solidFill>
                      <a:srgbClr val="7030A0"/>
                    </a:solidFill>
                    <a:cs typeface="B Nazanin" panose="00000400000000000000" pitchFamily="2" charset="-78"/>
                  </a:rPr>
                  <a:t>ای</a:t>
                </a:r>
              </a:p>
              <a:p>
                <a:pPr algn="r" rtl="1"/>
                <a:r>
                  <a:rPr lang="fa-IR" b="1" dirty="0">
                    <a:cs typeface="B Nazanin" panose="00000400000000000000" pitchFamily="2" charset="-78"/>
                  </a:rPr>
                  <a:t> </a:t>
                </a:r>
                <a:r>
                  <a:rPr lang="fa-IR" b="1" dirty="0" smtClean="0">
                    <a:cs typeface="B Nazanin" panose="00000400000000000000" pitchFamily="2" charset="-78"/>
                  </a:rPr>
                  <a:t>      </a:t>
                </a:r>
                <a:r>
                  <a:rPr lang="fa-IR" b="1" dirty="0">
                    <a:solidFill>
                      <a:srgbClr val="0070C0"/>
                    </a:solidFill>
                    <a:cs typeface="B Nazanin" panose="00000400000000000000" pitchFamily="2" charset="-78"/>
                  </a:rPr>
                  <a:t>مثال: طراحی الکترونیک آنالوگ و دیجیتال برای آشکارسازهای تابش</a:t>
                </a:r>
              </a:p>
              <a:p>
                <a:pPr algn="r" rtl="1"/>
                <a:r>
                  <a:rPr lang="fa-IR" b="1" dirty="0" smtClean="0">
                    <a:cs typeface="B Nazanin" panose="00000400000000000000" pitchFamily="2" charset="-78"/>
                  </a:rPr>
                  <a:t> </a:t>
                </a:r>
                <a:endParaRPr lang="fa-IR" b="1" dirty="0">
                  <a:cs typeface="B Nazanin" panose="00000400000000000000" pitchFamily="2" charset="-78"/>
                </a:endParaRPr>
              </a:p>
            </p:txBody>
          </p:sp>
        </p:grpSp>
        <p:grpSp>
          <p:nvGrpSpPr>
            <p:cNvPr id="28" name="Group 27"/>
            <p:cNvGrpSpPr/>
            <p:nvPr/>
          </p:nvGrpSpPr>
          <p:grpSpPr>
            <a:xfrm>
              <a:off x="1390919" y="4900473"/>
              <a:ext cx="8716359" cy="927217"/>
              <a:chOff x="-522042" y="5264069"/>
              <a:chExt cx="7349540" cy="693233"/>
            </a:xfrm>
          </p:grpSpPr>
          <p:sp>
            <p:nvSpPr>
              <p:cNvPr id="29" name="Rectangle 132"/>
              <p:cNvSpPr>
                <a:spLocks noChangeArrowheads="1"/>
              </p:cNvSpPr>
              <p:nvPr/>
            </p:nvSpPr>
            <p:spPr bwMode="gray">
              <a:xfrm>
                <a:off x="-522042" y="5358980"/>
                <a:ext cx="6823988" cy="569336"/>
              </a:xfrm>
              <a:prstGeom prst="rect">
                <a:avLst/>
              </a:prstGeom>
              <a:gradFill rotWithShape="1">
                <a:gsLst>
                  <a:gs pos="0">
                    <a:schemeClr val="accent2">
                      <a:lumMod val="20000"/>
                      <a:lumOff val="80000"/>
                    </a:scheme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 name="Group 100"/>
              <p:cNvGrpSpPr>
                <a:grpSpLocks/>
              </p:cNvGrpSpPr>
              <p:nvPr/>
            </p:nvGrpSpPr>
            <p:grpSpPr bwMode="auto">
              <a:xfrm>
                <a:off x="5967432" y="5264069"/>
                <a:ext cx="860066" cy="693233"/>
                <a:chOff x="2571" y="2029"/>
                <a:chExt cx="1652" cy="1538"/>
              </a:xfrm>
            </p:grpSpPr>
            <p:sp>
              <p:nvSpPr>
                <p:cNvPr id="31" name="Oval 101"/>
                <p:cNvSpPr>
                  <a:spLocks noChangeArrowheads="1"/>
                </p:cNvSpPr>
                <p:nvPr/>
              </p:nvSpPr>
              <p:spPr bwMode="gray">
                <a:xfrm>
                  <a:off x="2571" y="2029"/>
                  <a:ext cx="1652" cy="1538"/>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102"/>
                <p:cNvSpPr>
                  <a:spLocks/>
                </p:cNvSpPr>
                <p:nvPr/>
              </p:nvSpPr>
              <p:spPr bwMode="gray">
                <a:xfrm>
                  <a:off x="2814" y="2039"/>
                  <a:ext cx="1196" cy="57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grpSp>
      </p:grpSp>
      <p:sp>
        <p:nvSpPr>
          <p:cNvPr id="34" name="Rectangle 33"/>
          <p:cNvSpPr/>
          <p:nvPr/>
        </p:nvSpPr>
        <p:spPr>
          <a:xfrm>
            <a:off x="3129567" y="5034011"/>
            <a:ext cx="5913134" cy="984885"/>
          </a:xfrm>
          <a:prstGeom prst="rect">
            <a:avLst/>
          </a:prstGeom>
        </p:spPr>
        <p:txBody>
          <a:bodyPr wrap="square">
            <a:spAutoFit/>
          </a:bodyPr>
          <a:lstStyle/>
          <a:p>
            <a:pPr algn="r" rtl="1"/>
            <a:r>
              <a:rPr lang="fa-IR" sz="2000" b="1" dirty="0">
                <a:solidFill>
                  <a:srgbClr val="7030A0"/>
                </a:solidFill>
                <a:cs typeface="B Nazanin" panose="00000400000000000000" pitchFamily="2" charset="-78"/>
              </a:rPr>
              <a:t>شبیه سازی و مدل سازی دستگاه های </a:t>
            </a:r>
            <a:r>
              <a:rPr lang="fa-IR" sz="2000" b="1" dirty="0" smtClean="0">
                <a:solidFill>
                  <a:srgbClr val="7030A0"/>
                </a:solidFill>
                <a:cs typeface="B Nazanin" panose="00000400000000000000" pitchFamily="2" charset="-78"/>
              </a:rPr>
              <a:t>پرتوپزشکی</a:t>
            </a:r>
          </a:p>
          <a:p>
            <a:pPr algn="r" rtl="1"/>
            <a:r>
              <a:rPr lang="fa-IR" sz="2000" b="1" dirty="0" smtClean="0">
                <a:solidFill>
                  <a:srgbClr val="0070C0"/>
                </a:solidFill>
                <a:cs typeface="B Nazanin" panose="00000400000000000000" pitchFamily="2" charset="-78"/>
              </a:rPr>
              <a:t>       مثال</a:t>
            </a:r>
            <a:r>
              <a:rPr lang="fa-IR" sz="2000" b="1" dirty="0">
                <a:solidFill>
                  <a:srgbClr val="0070C0"/>
                </a:solidFill>
                <a:cs typeface="B Nazanin" panose="00000400000000000000" pitchFamily="2" charset="-78"/>
              </a:rPr>
              <a:t>: شبیه سازی مونت کارلوی یک شتابدهنده </a:t>
            </a:r>
            <a:r>
              <a:rPr lang="fa-IR" b="1" dirty="0">
                <a:solidFill>
                  <a:srgbClr val="0070C0"/>
                </a:solidFill>
                <a:cs typeface="B Nazanin" panose="00000400000000000000" pitchFamily="2" charset="-78"/>
              </a:rPr>
              <a:t>پروتون </a:t>
            </a:r>
          </a:p>
          <a:p>
            <a:pPr algn="r" rtl="1"/>
            <a:endParaRPr lang="fa-IR"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794377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68" y="1997970"/>
            <a:ext cx="2091003" cy="42676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077" y="2144333"/>
            <a:ext cx="3861514" cy="2896136"/>
          </a:xfrm>
          <a:prstGeom prst="rect">
            <a:avLst/>
          </a:prstGeom>
        </p:spPr>
      </p:pic>
      <p:sp>
        <p:nvSpPr>
          <p:cNvPr id="6" name="AutoShape 24"/>
          <p:cNvSpPr>
            <a:spLocks noChangeArrowheads="1"/>
          </p:cNvSpPr>
          <p:nvPr/>
        </p:nvSpPr>
        <p:spPr bwMode="gray">
          <a:xfrm flipH="1">
            <a:off x="163537" y="6410294"/>
            <a:ext cx="2455899" cy="397110"/>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fa-IR" b="1" dirty="0" smtClean="0">
                <a:solidFill>
                  <a:srgbClr val="7030A0"/>
                </a:solidFill>
                <a:cs typeface="B Nazanin" panose="00000400000000000000" pitchFamily="2" charset="-78"/>
              </a:rPr>
              <a:t>شبیه سازی مونت کارلو</a:t>
            </a:r>
            <a:endParaRPr lang="en-US" b="1" dirty="0">
              <a:solidFill>
                <a:srgbClr val="7030A0"/>
              </a:solidFill>
              <a:cs typeface="B Nazanin" panose="00000400000000000000" pitchFamily="2" charset="-78"/>
            </a:endParaRPr>
          </a:p>
        </p:txBody>
      </p:sp>
      <p:sp>
        <p:nvSpPr>
          <p:cNvPr id="7" name="AutoShape 24"/>
          <p:cNvSpPr>
            <a:spLocks noChangeArrowheads="1"/>
          </p:cNvSpPr>
          <p:nvPr/>
        </p:nvSpPr>
        <p:spPr bwMode="gray">
          <a:xfrm flipH="1">
            <a:off x="8202716" y="5189887"/>
            <a:ext cx="3696236" cy="397110"/>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rtl="1"/>
            <a:r>
              <a:rPr lang="fa-IR" b="1" dirty="0" smtClean="0">
                <a:solidFill>
                  <a:srgbClr val="7030A0"/>
                </a:solidFill>
                <a:cs typeface="B Nazanin" panose="00000400000000000000" pitchFamily="2" charset="-78"/>
              </a:rPr>
              <a:t>رادیودارو (</a:t>
            </a:r>
            <a:r>
              <a:rPr lang="en-US" b="1" dirty="0">
                <a:solidFill>
                  <a:srgbClr val="7030A0"/>
                </a:solidFill>
                <a:cs typeface="B Nazanin" panose="00000400000000000000" pitchFamily="2" charset="-78"/>
              </a:rPr>
              <a:t>Radiopharmaceutical</a:t>
            </a:r>
            <a:r>
              <a:rPr lang="fa-IR" b="1" dirty="0" smtClean="0">
                <a:solidFill>
                  <a:srgbClr val="7030A0"/>
                </a:solidFill>
                <a:cs typeface="B Nazanin" panose="00000400000000000000" pitchFamily="2" charset="-78"/>
              </a:rPr>
              <a:t>)</a:t>
            </a:r>
            <a:endParaRPr lang="en-US" b="1" dirty="0">
              <a:solidFill>
                <a:srgbClr val="7030A0"/>
              </a:solidFill>
              <a:cs typeface="B Nazanin" panose="00000400000000000000" pitchFamily="2" charset="-78"/>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246" y="421782"/>
            <a:ext cx="2590800" cy="1762125"/>
          </a:xfrm>
          <a:prstGeom prst="rect">
            <a:avLst/>
          </a:prstGeom>
        </p:spPr>
      </p:pic>
      <p:sp>
        <p:nvSpPr>
          <p:cNvPr id="9" name="AutoShape 24"/>
          <p:cNvSpPr>
            <a:spLocks noChangeArrowheads="1"/>
          </p:cNvSpPr>
          <p:nvPr/>
        </p:nvSpPr>
        <p:spPr bwMode="gray">
          <a:xfrm flipH="1">
            <a:off x="2812824" y="2442552"/>
            <a:ext cx="2455899" cy="397110"/>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fa-IR" b="1" dirty="0" smtClean="0">
                <a:solidFill>
                  <a:srgbClr val="7030A0"/>
                </a:solidFill>
                <a:cs typeface="B Nazanin" panose="00000400000000000000" pitchFamily="2" charset="-78"/>
              </a:rPr>
              <a:t>بازسازی تصویر سی تی</a:t>
            </a:r>
            <a:endParaRPr lang="en-US" b="1" dirty="0">
              <a:solidFill>
                <a:srgbClr val="7030A0"/>
              </a:solidFill>
              <a:cs typeface="B Nazanin" panose="00000400000000000000" pitchFamily="2" charset="-78"/>
            </a:endParaRPr>
          </a:p>
        </p:txBody>
      </p:sp>
      <p:pic>
        <p:nvPicPr>
          <p:cNvPr id="10" name="Picture 9"/>
          <p:cNvPicPr>
            <a:picLocks noChangeAspect="1"/>
          </p:cNvPicPr>
          <p:nvPr/>
        </p:nvPicPr>
        <p:blipFill>
          <a:blip r:embed="rId5"/>
          <a:stretch>
            <a:fillRect/>
          </a:stretch>
        </p:blipFill>
        <p:spPr>
          <a:xfrm>
            <a:off x="5500749" y="229461"/>
            <a:ext cx="2419757" cy="2610201"/>
          </a:xfrm>
          <a:prstGeom prst="rect">
            <a:avLst/>
          </a:prstGeom>
        </p:spPr>
      </p:pic>
      <p:sp>
        <p:nvSpPr>
          <p:cNvPr id="11" name="AutoShape 24"/>
          <p:cNvSpPr>
            <a:spLocks noChangeArrowheads="1"/>
          </p:cNvSpPr>
          <p:nvPr/>
        </p:nvSpPr>
        <p:spPr bwMode="gray">
          <a:xfrm flipH="1">
            <a:off x="5464607" y="2904994"/>
            <a:ext cx="2455899" cy="397110"/>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rtl="1"/>
            <a:r>
              <a:rPr lang="fa-IR" b="1" dirty="0" smtClean="0">
                <a:solidFill>
                  <a:srgbClr val="7030A0"/>
                </a:solidFill>
                <a:cs typeface="B Nazanin" panose="00000400000000000000" pitchFamily="2" charset="-78"/>
              </a:rPr>
              <a:t>بازسازی تصویر </a:t>
            </a:r>
            <a:r>
              <a:rPr lang="en-US" b="1" dirty="0" smtClean="0">
                <a:solidFill>
                  <a:srgbClr val="7030A0"/>
                </a:solidFill>
                <a:cs typeface="B Nazanin" panose="00000400000000000000" pitchFamily="2" charset="-78"/>
              </a:rPr>
              <a:t>MRI</a:t>
            </a:r>
            <a:endParaRPr lang="en-US" b="1" dirty="0">
              <a:solidFill>
                <a:srgbClr val="7030A0"/>
              </a:solidFill>
              <a:cs typeface="B Nazanin" panose="00000400000000000000" pitchFamily="2" charset="-78"/>
            </a:endParaRPr>
          </a:p>
        </p:txBody>
      </p:sp>
      <p:pic>
        <p:nvPicPr>
          <p:cNvPr id="13" name="Picture 12"/>
          <p:cNvPicPr>
            <a:picLocks noChangeAspect="1"/>
          </p:cNvPicPr>
          <p:nvPr/>
        </p:nvPicPr>
        <p:blipFill>
          <a:blip r:embed="rId6"/>
          <a:stretch>
            <a:fillRect/>
          </a:stretch>
        </p:blipFill>
        <p:spPr>
          <a:xfrm>
            <a:off x="3119639" y="3520998"/>
            <a:ext cx="3680406" cy="2581777"/>
          </a:xfrm>
          <a:prstGeom prst="rect">
            <a:avLst/>
          </a:prstGeom>
        </p:spPr>
      </p:pic>
      <p:sp>
        <p:nvSpPr>
          <p:cNvPr id="14" name="AutoShape 24"/>
          <p:cNvSpPr>
            <a:spLocks noChangeArrowheads="1"/>
          </p:cNvSpPr>
          <p:nvPr/>
        </p:nvSpPr>
        <p:spPr bwMode="gray">
          <a:xfrm flipH="1">
            <a:off x="3583410" y="6211739"/>
            <a:ext cx="2455899" cy="397110"/>
          </a:xfrm>
          <a:prstGeom prst="roundRect">
            <a:avLst>
              <a:gd name="adj" fmla="val 50000"/>
            </a:avLst>
          </a:prstGeom>
          <a:solidFill>
            <a:schemeClr val="accent1">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fa-IR" b="1" dirty="0" smtClean="0">
                <a:solidFill>
                  <a:srgbClr val="7030A0"/>
                </a:solidFill>
                <a:cs typeface="B Nazanin" panose="00000400000000000000" pitchFamily="2" charset="-78"/>
              </a:rPr>
              <a:t>پردازش تصویر پزشکی</a:t>
            </a:r>
            <a:endParaRPr lang="en-US" b="1" dirty="0">
              <a:solidFill>
                <a:srgbClr val="7030A0"/>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891687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a:r>
              <a:rPr lang="fa-IR" b="1" dirty="0" smtClean="0">
                <a:solidFill>
                  <a:srgbClr val="FFFF00"/>
                </a:solidFill>
                <a:cs typeface="B Titr" panose="00000700000000000000" pitchFamily="2" charset="-78"/>
              </a:rPr>
              <a:t>فرصت های شغلی </a:t>
            </a:r>
            <a:endParaRPr lang="en-US" dirty="0">
              <a:solidFill>
                <a:srgbClr val="FFFF00"/>
              </a:solidFill>
              <a:cs typeface="B Titr" panose="00000700000000000000" pitchFamily="2" charset="-78"/>
            </a:endParaRPr>
          </a:p>
        </p:txBody>
      </p:sp>
      <p:sp>
        <p:nvSpPr>
          <p:cNvPr id="5" name="Content Placeholder 2"/>
          <p:cNvSpPr>
            <a:spLocks noGrp="1"/>
          </p:cNvSpPr>
          <p:nvPr>
            <p:ph idx="1"/>
          </p:nvPr>
        </p:nvSpPr>
        <p:spPr>
          <a:xfrm>
            <a:off x="2777566" y="1611816"/>
            <a:ext cx="8946541" cy="4195481"/>
          </a:xfrm>
        </p:spPr>
        <p:txBody>
          <a:bodyPr>
            <a:noAutofit/>
          </a:bodyPr>
          <a:lstStyle/>
          <a:p>
            <a:pPr algn="r" rtl="1"/>
            <a:r>
              <a:rPr lang="fa-IR" sz="2400" b="1" dirty="0" smtClean="0">
                <a:solidFill>
                  <a:srgbClr val="FFFF00"/>
                </a:solidFill>
                <a:cs typeface="B Nazanin" panose="00000400000000000000" pitchFamily="2" charset="-78"/>
              </a:rPr>
              <a:t>تأسیس و جذب در شرکت های دانش بنیان و استارتاپ ها</a:t>
            </a:r>
          </a:p>
          <a:p>
            <a:pPr lvl="1" algn="r" rtl="1"/>
            <a:r>
              <a:rPr lang="fa-IR" sz="2000" b="1" dirty="0" smtClean="0">
                <a:cs typeface="B Nazanin" panose="00000400000000000000" pitchFamily="2" charset="-78"/>
              </a:rPr>
              <a:t>مثال: شرکت های دانش بنیان ساخت دستگاه های تصویربرداری پزشکی</a:t>
            </a:r>
          </a:p>
          <a:p>
            <a:pPr lvl="1" algn="r" rtl="1"/>
            <a:endParaRPr lang="fa-IR" sz="2000" b="1" dirty="0" smtClean="0">
              <a:cs typeface="B Nazanin" panose="00000400000000000000" pitchFamily="2" charset="-78"/>
            </a:endParaRPr>
          </a:p>
          <a:p>
            <a:pPr algn="r" rtl="1"/>
            <a:r>
              <a:rPr lang="fa-IR" sz="2400" b="1" dirty="0" smtClean="0">
                <a:solidFill>
                  <a:srgbClr val="FFFF00"/>
                </a:solidFill>
                <a:cs typeface="B Nazanin" panose="00000400000000000000" pitchFamily="2" charset="-78"/>
              </a:rPr>
              <a:t>مسئول فیزیک بهداشت بخش یا مسئول فیزیک بهداشت کل</a:t>
            </a:r>
          </a:p>
          <a:p>
            <a:pPr lvl="1" algn="r" rtl="1"/>
            <a:r>
              <a:rPr lang="fa-IR" sz="2000" b="1" dirty="0">
                <a:cs typeface="B Nazanin" panose="00000400000000000000" pitchFamily="2" charset="-78"/>
              </a:rPr>
              <a:t>مثال: </a:t>
            </a:r>
            <a:r>
              <a:rPr lang="fa-IR" sz="2000" b="1" dirty="0" smtClean="0">
                <a:cs typeface="B Nazanin" panose="00000400000000000000" pitchFamily="2" charset="-78"/>
              </a:rPr>
              <a:t>مسئول فیزیک بهداشت بخش رادیولوژی، پزشکی هسته ای و یا پرتودرمانی یک بیمارستان </a:t>
            </a:r>
            <a:endParaRPr lang="fa-IR" sz="2000" b="1" dirty="0">
              <a:cs typeface="B Nazanin" panose="00000400000000000000" pitchFamily="2" charset="-78"/>
            </a:endParaRPr>
          </a:p>
          <a:p>
            <a:pPr algn="r" rtl="1"/>
            <a:endParaRPr lang="fa-IR" b="1" dirty="0">
              <a:cs typeface="B Nazanin" panose="00000400000000000000" pitchFamily="2" charset="-78"/>
            </a:endParaRPr>
          </a:p>
          <a:p>
            <a:pPr algn="r" rtl="1"/>
            <a:r>
              <a:rPr lang="fa-IR" sz="2400" b="1" dirty="0" smtClean="0">
                <a:solidFill>
                  <a:srgbClr val="FFFF00"/>
                </a:solidFill>
                <a:cs typeface="B Nazanin" panose="00000400000000000000" pitchFamily="2" charset="-78"/>
              </a:rPr>
              <a:t>عضویت هیأت علمی موسسات علمی</a:t>
            </a:r>
          </a:p>
          <a:p>
            <a:pPr lvl="1" algn="r" rtl="1"/>
            <a:r>
              <a:rPr lang="fa-IR" sz="2000" b="1" dirty="0" smtClean="0">
                <a:cs typeface="B Nazanin" panose="00000400000000000000" pitchFamily="2" charset="-78"/>
              </a:rPr>
              <a:t>مناسب برای فارغ التحصیلان دکتری</a:t>
            </a:r>
          </a:p>
          <a:p>
            <a:pPr lvl="1" algn="r" rtl="1"/>
            <a:r>
              <a:rPr lang="fa-IR" sz="2000" b="1" dirty="0" smtClean="0">
                <a:cs typeface="B Nazanin" panose="00000400000000000000" pitchFamily="2" charset="-78"/>
              </a:rPr>
              <a:t>تحقیق و توسعه بر روی کلیه زمینه های پژوهشی اشاره شده</a:t>
            </a:r>
          </a:p>
          <a:p>
            <a:pPr lvl="1" algn="r" rtl="1"/>
            <a:r>
              <a:rPr lang="fa-IR" sz="2000" b="1" dirty="0" smtClean="0">
                <a:cs typeface="B Nazanin" panose="00000400000000000000" pitchFamily="2" charset="-78"/>
              </a:rPr>
              <a:t>تربیت نیروی انسانی</a:t>
            </a:r>
            <a:endParaRPr lang="fa-IR" sz="2000" b="1" dirty="0">
              <a:cs typeface="B Nazanin" panose="00000400000000000000" pitchFamily="2" charset="-78"/>
            </a:endParaRPr>
          </a:p>
          <a:p>
            <a:pPr algn="r" rtl="1"/>
            <a:endParaRPr lang="fa-IR" b="1" dirty="0">
              <a:cs typeface="B Nazanin" panose="00000400000000000000" pitchFamily="2" charset="-78"/>
            </a:endParaRPr>
          </a:p>
          <a:p>
            <a:pPr lvl="1" algn="r" rtl="1"/>
            <a:endParaRPr lang="en-US" sz="2000" b="1" dirty="0" smtClean="0">
              <a:cs typeface="B Nazanin" panose="00000400000000000000" pitchFamily="2" charset="-78"/>
            </a:endParaRPr>
          </a:p>
          <a:p>
            <a:pPr lvl="1" algn="r" rtl="1"/>
            <a:endParaRPr lang="en-US" sz="2000" b="1" dirty="0" smtClean="0">
              <a:cs typeface="B Nazanin" panose="00000400000000000000" pitchFamily="2" charset="-78"/>
            </a:endParaRPr>
          </a:p>
          <a:p>
            <a:pPr lvl="1" algn="r" rtl="1"/>
            <a:endParaRPr lang="fa-IR" sz="2000" b="1" dirty="0" smtClean="0">
              <a:cs typeface="B Nazanin" panose="00000400000000000000" pitchFamily="2" charset="-78"/>
            </a:endParaRPr>
          </a:p>
          <a:p>
            <a:endParaRPr lang="en-US" dirty="0">
              <a:cs typeface="B Nazanin" panose="00000400000000000000" pitchFamily="2" charset="-78"/>
            </a:endParaRPr>
          </a:p>
        </p:txBody>
      </p:sp>
      <p:pic>
        <p:nvPicPr>
          <p:cNvPr id="7" name="Picture 6"/>
          <p:cNvPicPr>
            <a:picLocks noChangeAspect="1"/>
          </p:cNvPicPr>
          <p:nvPr/>
        </p:nvPicPr>
        <p:blipFill>
          <a:blip r:embed="rId2"/>
          <a:stretch>
            <a:fillRect/>
          </a:stretch>
        </p:blipFill>
        <p:spPr>
          <a:xfrm>
            <a:off x="375405" y="387515"/>
            <a:ext cx="2714720" cy="1778438"/>
          </a:xfrm>
          <a:prstGeom prst="rect">
            <a:avLst/>
          </a:prstGeom>
        </p:spPr>
      </p:pic>
      <p:pic>
        <p:nvPicPr>
          <p:cNvPr id="8" name="Picture 7"/>
          <p:cNvPicPr>
            <a:picLocks noChangeAspect="1"/>
          </p:cNvPicPr>
          <p:nvPr/>
        </p:nvPicPr>
        <p:blipFill>
          <a:blip r:embed="rId3"/>
          <a:stretch>
            <a:fillRect/>
          </a:stretch>
        </p:blipFill>
        <p:spPr>
          <a:xfrm>
            <a:off x="375405" y="2345717"/>
            <a:ext cx="2714720" cy="1685984"/>
          </a:xfrm>
          <a:prstGeom prst="rect">
            <a:avLst/>
          </a:prstGeom>
        </p:spPr>
      </p:pic>
      <p:pic>
        <p:nvPicPr>
          <p:cNvPr id="9" name="Picture 1028" descr="http://www.associatesimaging.com/Equipment%20Pictures/Siemens%20Volume%20Access%204-19-06/Siemen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05" y="4326871"/>
            <a:ext cx="2799493" cy="2101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632311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6231" y="1598307"/>
            <a:ext cx="8946541" cy="4195481"/>
          </a:xfrm>
        </p:spPr>
        <p:txBody>
          <a:bodyPr/>
          <a:lstStyle/>
          <a:p>
            <a:pPr algn="r" rtl="1"/>
            <a:r>
              <a:rPr lang="fa-IR" sz="2400" b="1" dirty="0">
                <a:solidFill>
                  <a:srgbClr val="FFFF00"/>
                </a:solidFill>
                <a:cs typeface="B Nazanin" panose="00000400000000000000" pitchFamily="2" charset="-78"/>
              </a:rPr>
              <a:t>اشتغال در نهادهای دولتی</a:t>
            </a:r>
          </a:p>
          <a:p>
            <a:pPr lvl="1" algn="r" rtl="1"/>
            <a:r>
              <a:rPr lang="fa-IR" sz="2000" b="1" dirty="0">
                <a:cs typeface="B Nazanin" panose="00000400000000000000" pitchFamily="2" charset="-78"/>
              </a:rPr>
              <a:t>مثال: سازمان </a:t>
            </a:r>
            <a:r>
              <a:rPr lang="fa-IR" sz="2000" b="1" dirty="0" smtClean="0">
                <a:cs typeface="B Nazanin" panose="00000400000000000000" pitchFamily="2" charset="-78"/>
              </a:rPr>
              <a:t>انرژی </a:t>
            </a:r>
            <a:r>
              <a:rPr lang="fa-IR" sz="2000" b="1" dirty="0">
                <a:cs typeface="B Nazanin" panose="00000400000000000000" pitchFamily="2" charset="-78"/>
              </a:rPr>
              <a:t>اتمی – وزارت دفاع و پشتیبانی نیروهای مسلح </a:t>
            </a:r>
          </a:p>
          <a:p>
            <a:endParaRPr lang="en-US" dirty="0"/>
          </a:p>
        </p:txBody>
      </p:sp>
      <p:sp>
        <p:nvSpPr>
          <p:cNvPr id="4" name="Content Placeholder 2"/>
          <p:cNvSpPr txBox="1">
            <a:spLocks/>
          </p:cNvSpPr>
          <p:nvPr/>
        </p:nvSpPr>
        <p:spPr>
          <a:xfrm>
            <a:off x="1138166" y="2879197"/>
            <a:ext cx="10654606" cy="46750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r" rtl="1"/>
            <a:r>
              <a:rPr lang="fa-IR" sz="2400" b="1" dirty="0" smtClean="0">
                <a:solidFill>
                  <a:srgbClr val="FFFF00"/>
                </a:solidFill>
                <a:cs typeface="B Nazanin" panose="00000400000000000000" pitchFamily="2" charset="-78"/>
              </a:rPr>
              <a:t>کارشناس تعمیرات، کنترل کیفی و نصب در شرکت های خصوصی و خصولتی</a:t>
            </a:r>
          </a:p>
          <a:p>
            <a:pPr lvl="1" algn="r" rtl="1"/>
            <a:r>
              <a:rPr lang="fa-IR" sz="2000" b="1" dirty="0" smtClean="0">
                <a:cs typeface="B Nazanin" panose="00000400000000000000" pitchFamily="2" charset="-78"/>
              </a:rPr>
              <a:t>مثال: کنترل کیفی شتابدهنده های پزشکی در بیمارستان ها – تعمیرات دستگاه های تصویربرداری پزشکی</a:t>
            </a:r>
          </a:p>
          <a:p>
            <a:pPr lvl="1" algn="r" rtl="1"/>
            <a:endParaRPr lang="fa-IR" sz="2000" b="1" dirty="0" smtClean="0">
              <a:cs typeface="B Nazanin" panose="00000400000000000000" pitchFamily="2" charset="-78"/>
            </a:endParaRPr>
          </a:p>
          <a:p>
            <a:pPr algn="r" rtl="1"/>
            <a:r>
              <a:rPr lang="fa-IR" sz="2400" b="1" dirty="0" smtClean="0">
                <a:solidFill>
                  <a:srgbClr val="FFFF00"/>
                </a:solidFill>
                <a:cs typeface="B Nazanin" panose="00000400000000000000" pitchFamily="2" charset="-78"/>
              </a:rPr>
              <a:t>فیزیسیست تصویربرداری پزشکی و پرتودرمانی</a:t>
            </a:r>
          </a:p>
          <a:p>
            <a:pPr lvl="1" algn="r" rtl="1"/>
            <a:r>
              <a:rPr lang="fa-IR" sz="2000" b="1" dirty="0" smtClean="0">
                <a:cs typeface="B Nazanin" panose="00000400000000000000" pitchFamily="2" charset="-78"/>
              </a:rPr>
              <a:t>مثال: فیزیسیست پرتودرمانی یک بیمارستان و طراحی درمان در پرتودرمانی</a:t>
            </a:r>
            <a:endParaRPr lang="fa-IR" b="1" dirty="0" smtClean="0">
              <a:cs typeface="B Nazanin" panose="00000400000000000000" pitchFamily="2" charset="-78"/>
            </a:endParaRPr>
          </a:p>
          <a:p>
            <a:pPr lvl="1" algn="r" rtl="1"/>
            <a:r>
              <a:rPr lang="fa-IR" sz="2000" b="1" dirty="0" smtClean="0">
                <a:cs typeface="B Nazanin" panose="00000400000000000000" pitchFamily="2" charset="-78"/>
              </a:rPr>
              <a:t>مثال: شرکت فیلیپس (</a:t>
            </a:r>
            <a:r>
              <a:rPr lang="en-US" sz="2000" b="1" dirty="0" smtClean="0">
                <a:cs typeface="B Nazanin" panose="00000400000000000000" pitchFamily="2" charset="-78"/>
              </a:rPr>
              <a:t>Philips</a:t>
            </a:r>
            <a:r>
              <a:rPr lang="fa-IR" sz="2000" b="1" dirty="0" smtClean="0">
                <a:cs typeface="B Nazanin" panose="00000400000000000000" pitchFamily="2" charset="-78"/>
              </a:rPr>
              <a:t>) – شرکت واریان (</a:t>
            </a:r>
            <a:r>
              <a:rPr lang="en-US" sz="2000" b="1" dirty="0" smtClean="0">
                <a:cs typeface="B Nazanin" panose="00000400000000000000" pitchFamily="2" charset="-78"/>
              </a:rPr>
              <a:t>Varian</a:t>
            </a:r>
            <a:r>
              <a:rPr lang="fa-IR" sz="2000" b="1" dirty="0" smtClean="0">
                <a:cs typeface="B Nazanin" panose="00000400000000000000" pitchFamily="2" charset="-78"/>
              </a:rPr>
              <a:t>)</a:t>
            </a:r>
          </a:p>
          <a:p>
            <a:pPr lvl="1" algn="r" rtl="1"/>
            <a:endParaRPr lang="en-US" sz="2000" b="1" dirty="0" smtClean="0">
              <a:cs typeface="B Nazanin" panose="00000400000000000000" pitchFamily="2" charset="-78"/>
            </a:endParaRPr>
          </a:p>
          <a:p>
            <a:pPr lvl="1" algn="r" rtl="1"/>
            <a:endParaRPr lang="en-US" sz="2000" b="1" dirty="0" smtClean="0">
              <a:cs typeface="B Nazanin" panose="00000400000000000000" pitchFamily="2" charset="-78"/>
            </a:endParaRPr>
          </a:p>
          <a:p>
            <a:pPr lvl="1" algn="r" rtl="1"/>
            <a:endParaRPr lang="fa-IR" sz="2000" b="1" dirty="0" smtClean="0">
              <a:cs typeface="B Nazanin" panose="00000400000000000000" pitchFamily="2" charset="-78"/>
            </a:endParaRPr>
          </a:p>
          <a:p>
            <a:endParaRPr lang="en-US" dirty="0">
              <a:cs typeface="B Nazanin" panose="00000400000000000000" pitchFamily="2" charset="-78"/>
            </a:endParaRPr>
          </a:p>
        </p:txBody>
      </p:sp>
      <p:sp>
        <p:nvSpPr>
          <p:cNvPr id="5" name="Title 1"/>
          <p:cNvSpPr txBox="1">
            <a:spLocks/>
          </p:cNvSpPr>
          <p:nvPr/>
        </p:nvSpPr>
        <p:spPr>
          <a:xfrm>
            <a:off x="1138166" y="317417"/>
            <a:ext cx="891168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a-IR" b="1" dirty="0" smtClean="0">
                <a:solidFill>
                  <a:srgbClr val="FFFF00"/>
                </a:solidFill>
                <a:cs typeface="B Titr" panose="00000700000000000000" pitchFamily="2" charset="-78"/>
              </a:rPr>
              <a:t>فرصت های شغلی </a:t>
            </a:r>
            <a:endParaRPr lang="en-US" dirty="0">
              <a:solidFill>
                <a:srgbClr val="FFFF00"/>
              </a:solidFill>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323890" y="317417"/>
            <a:ext cx="2651130" cy="2062046"/>
          </a:xfrm>
          <a:prstGeom prst="rect">
            <a:avLst/>
          </a:prstGeom>
        </p:spPr>
      </p:pic>
      <p:pic>
        <p:nvPicPr>
          <p:cNvPr id="7" name="Picture 6"/>
          <p:cNvPicPr>
            <a:picLocks noChangeAspect="1"/>
          </p:cNvPicPr>
          <p:nvPr/>
        </p:nvPicPr>
        <p:blipFill>
          <a:blip r:embed="rId3"/>
          <a:stretch>
            <a:fillRect/>
          </a:stretch>
        </p:blipFill>
        <p:spPr>
          <a:xfrm>
            <a:off x="217866" y="4308231"/>
            <a:ext cx="3548666" cy="2365777"/>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098275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5161" y="1538879"/>
            <a:ext cx="10371825" cy="4195481"/>
          </a:xfrm>
        </p:spPr>
        <p:txBody>
          <a:bodyPr>
            <a:normAutofit/>
          </a:bodyPr>
          <a:lstStyle/>
          <a:p>
            <a:pPr algn="r" rtl="1"/>
            <a:r>
              <a:rPr lang="fa-IR" sz="2400" b="1" dirty="0">
                <a:solidFill>
                  <a:srgbClr val="FFFF00"/>
                </a:solidFill>
                <a:cs typeface="B Nazanin" panose="00000400000000000000" pitchFamily="2" charset="-78"/>
              </a:rPr>
              <a:t>الحاق به تیم های تحقیقاتی مراکز پژوهشی </a:t>
            </a:r>
          </a:p>
          <a:p>
            <a:pPr lvl="1" algn="r" rtl="1"/>
            <a:r>
              <a:rPr lang="fa-IR" sz="2000" b="1" dirty="0">
                <a:cs typeface="B Nazanin" panose="00000400000000000000" pitchFamily="2" charset="-78"/>
              </a:rPr>
              <a:t>دستیار پژوهشی – ویژه فارغ التحصیلان کارشناسی ارشد – مانند اشتغال در سازمان سرن</a:t>
            </a:r>
            <a:r>
              <a:rPr lang="en-US" sz="2000" b="1" dirty="0">
                <a:cs typeface="B Nazanin" panose="00000400000000000000" pitchFamily="2" charset="-78"/>
              </a:rPr>
              <a:t> </a:t>
            </a:r>
            <a:r>
              <a:rPr lang="fa-IR" sz="2000" b="1" dirty="0">
                <a:cs typeface="B Nazanin" panose="00000400000000000000" pitchFamily="2" charset="-78"/>
              </a:rPr>
              <a:t>(</a:t>
            </a:r>
            <a:r>
              <a:rPr lang="en-US" sz="2000" b="1" dirty="0" err="1">
                <a:cs typeface="B Nazanin" panose="00000400000000000000" pitchFamily="2" charset="-78"/>
              </a:rPr>
              <a:t>Cern</a:t>
            </a:r>
            <a:r>
              <a:rPr lang="fa-IR" sz="2000" b="1" dirty="0">
                <a:cs typeface="B Nazanin" panose="00000400000000000000" pitchFamily="2" charset="-78"/>
              </a:rPr>
              <a:t>)</a:t>
            </a:r>
            <a:r>
              <a:rPr lang="en-US" sz="2000" b="1" dirty="0">
                <a:cs typeface="B Nazanin" panose="00000400000000000000" pitchFamily="2" charset="-78"/>
              </a:rPr>
              <a:t> </a:t>
            </a:r>
            <a:r>
              <a:rPr lang="fa-IR" sz="2000" b="1" dirty="0">
                <a:cs typeface="B Nazanin" panose="00000400000000000000" pitchFamily="2" charset="-78"/>
              </a:rPr>
              <a:t>و آژانس بین المللی انرژی (</a:t>
            </a:r>
            <a:r>
              <a:rPr lang="en-US" sz="2000" b="1" dirty="0">
                <a:cs typeface="B Nazanin" panose="00000400000000000000" pitchFamily="2" charset="-78"/>
              </a:rPr>
              <a:t>IAEA</a:t>
            </a:r>
            <a:r>
              <a:rPr lang="fa-IR" sz="2000" b="1" dirty="0">
                <a:cs typeface="B Nazanin" panose="00000400000000000000" pitchFamily="2" charset="-78"/>
              </a:rPr>
              <a:t>)</a:t>
            </a:r>
          </a:p>
          <a:p>
            <a:pPr lvl="1" algn="r" rtl="1"/>
            <a:r>
              <a:rPr lang="fa-IR" sz="2000" b="1" dirty="0">
                <a:cs typeface="B Nazanin" panose="00000400000000000000" pitchFamily="2" charset="-78"/>
              </a:rPr>
              <a:t>دوره های </a:t>
            </a:r>
            <a:r>
              <a:rPr lang="fa-IR" sz="2000" b="1" dirty="0" smtClean="0">
                <a:cs typeface="B Nazanin" panose="00000400000000000000" pitchFamily="2" charset="-78"/>
              </a:rPr>
              <a:t>پسا </a:t>
            </a:r>
            <a:r>
              <a:rPr lang="fa-IR" sz="2000" b="1" dirty="0">
                <a:cs typeface="B Nazanin" panose="00000400000000000000" pitchFamily="2" charset="-78"/>
              </a:rPr>
              <a:t>دکتری – ویژه فارغ التحصیل دکتری – کلیه دانشگاه ها و موسسات پژوهشی مرتبط</a:t>
            </a:r>
          </a:p>
          <a:p>
            <a:pPr lvl="1" algn="r" rtl="1"/>
            <a:r>
              <a:rPr lang="fa-IR" sz="2000" b="1" dirty="0">
                <a:cs typeface="B Nazanin" panose="00000400000000000000" pitchFamily="2" charset="-78"/>
              </a:rPr>
              <a:t>وظایف: تحقیق و توسعه بر روی موضوعات پژوهشی و پروژه های آن </a:t>
            </a:r>
            <a:r>
              <a:rPr lang="fa-IR" sz="2000" b="1" dirty="0" smtClean="0">
                <a:cs typeface="B Nazanin" panose="00000400000000000000" pitchFamily="2" charset="-78"/>
              </a:rPr>
              <a:t>مرکز</a:t>
            </a:r>
          </a:p>
          <a:p>
            <a:pPr lvl="1" algn="r" rtl="1"/>
            <a:endParaRPr lang="fa-IR" b="1" dirty="0">
              <a:cs typeface="B Nazanin" panose="00000400000000000000" pitchFamily="2" charset="-78"/>
            </a:endParaRPr>
          </a:p>
          <a:p>
            <a:pPr algn="r" rtl="1"/>
            <a:r>
              <a:rPr lang="fa-IR" sz="2400" b="1" dirty="0">
                <a:solidFill>
                  <a:srgbClr val="FFFF00"/>
                </a:solidFill>
                <a:cs typeface="B Nazanin" panose="00000400000000000000" pitchFamily="2" charset="-78"/>
              </a:rPr>
              <a:t>عضویت در شرکت های بین المللی مطرح سازنده دستگاه های پرتوپزشکی </a:t>
            </a:r>
          </a:p>
          <a:p>
            <a:endParaRPr lang="en-US" dirty="0">
              <a:cs typeface="B Nazanin" panose="00000400000000000000" pitchFamily="2" charset="-78"/>
            </a:endParaRPr>
          </a:p>
        </p:txBody>
      </p:sp>
      <p:sp>
        <p:nvSpPr>
          <p:cNvPr id="4" name="Title 1"/>
          <p:cNvSpPr txBox="1">
            <a:spLocks noGrp="1"/>
          </p:cNvSpPr>
          <p:nvPr>
            <p:ph type="title"/>
          </p:nvPr>
        </p:nvSpPr>
        <p:spPr>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a-IR" b="1" dirty="0" smtClean="0">
                <a:solidFill>
                  <a:srgbClr val="FFFF00"/>
                </a:solidFill>
                <a:cs typeface="B Titr" panose="00000700000000000000" pitchFamily="2" charset="-78"/>
              </a:rPr>
              <a:t>فرصت های شغلی </a:t>
            </a:r>
            <a:endParaRPr lang="en-US" dirty="0">
              <a:solidFill>
                <a:srgbClr val="FFFF00"/>
              </a:solidFill>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161724" y="4175417"/>
            <a:ext cx="3315572" cy="2483479"/>
          </a:xfrm>
          <a:prstGeom prst="rect">
            <a:avLst/>
          </a:prstGeom>
        </p:spPr>
      </p:pic>
      <p:pic>
        <p:nvPicPr>
          <p:cNvPr id="6" name="Picture 5"/>
          <p:cNvPicPr>
            <a:picLocks noChangeAspect="1"/>
          </p:cNvPicPr>
          <p:nvPr/>
        </p:nvPicPr>
        <p:blipFill>
          <a:blip r:embed="rId3"/>
          <a:stretch>
            <a:fillRect/>
          </a:stretch>
        </p:blipFill>
        <p:spPr>
          <a:xfrm>
            <a:off x="3591501" y="4623515"/>
            <a:ext cx="3030948" cy="20353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14" y="109703"/>
            <a:ext cx="2388293" cy="1743545"/>
          </a:xfrm>
          <a:prstGeom prst="rect">
            <a:avLst/>
          </a:prstGeom>
        </p:spPr>
      </p:pic>
      <p:pic>
        <p:nvPicPr>
          <p:cNvPr id="9" name="Picture 8"/>
          <p:cNvPicPr>
            <a:picLocks noChangeAspect="1"/>
          </p:cNvPicPr>
          <p:nvPr/>
        </p:nvPicPr>
        <p:blipFill>
          <a:blip r:embed="rId5"/>
          <a:stretch>
            <a:fillRect/>
          </a:stretch>
        </p:blipFill>
        <p:spPr>
          <a:xfrm>
            <a:off x="2748030" y="202096"/>
            <a:ext cx="2261852" cy="1651152"/>
          </a:xfrm>
          <a:prstGeom prst="rect">
            <a:avLst/>
          </a:prstGeom>
        </p:spPr>
      </p:pic>
      <p:pic>
        <p:nvPicPr>
          <p:cNvPr id="10" name="Picture 9"/>
          <p:cNvPicPr>
            <a:picLocks noChangeAspect="1"/>
          </p:cNvPicPr>
          <p:nvPr/>
        </p:nvPicPr>
        <p:blipFill>
          <a:blip r:embed="rId6"/>
          <a:stretch>
            <a:fillRect/>
          </a:stretch>
        </p:blipFill>
        <p:spPr>
          <a:xfrm>
            <a:off x="6861086" y="4623515"/>
            <a:ext cx="4070762" cy="2035381"/>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4082426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FF00"/>
                </a:solidFill>
                <a:cs typeface="B Titr" panose="00000700000000000000" pitchFamily="2" charset="-78"/>
              </a:rPr>
              <a:t>فهرست</a:t>
            </a:r>
            <a:endParaRPr lang="en-US" dirty="0">
              <a:solidFill>
                <a:srgbClr val="FFFF00"/>
              </a:solidFill>
              <a:cs typeface="B Titr" panose="00000700000000000000" pitchFamily="2" charset="-78"/>
            </a:endParaRPr>
          </a:p>
        </p:txBody>
      </p:sp>
      <p:grpSp>
        <p:nvGrpSpPr>
          <p:cNvPr id="64" name="Group 63"/>
          <p:cNvGrpSpPr/>
          <p:nvPr/>
        </p:nvGrpSpPr>
        <p:grpSpPr>
          <a:xfrm>
            <a:off x="2104422" y="1598762"/>
            <a:ext cx="9984547" cy="4590425"/>
            <a:chOff x="2207453" y="1109365"/>
            <a:chExt cx="9984547" cy="4590425"/>
          </a:xfrm>
        </p:grpSpPr>
        <p:grpSp>
          <p:nvGrpSpPr>
            <p:cNvPr id="62" name="Group 61"/>
            <p:cNvGrpSpPr/>
            <p:nvPr/>
          </p:nvGrpSpPr>
          <p:grpSpPr>
            <a:xfrm>
              <a:off x="2207453" y="1109365"/>
              <a:ext cx="9984547" cy="4590425"/>
              <a:chOff x="2420848" y="1565339"/>
              <a:chExt cx="9984547" cy="4590425"/>
            </a:xfrm>
          </p:grpSpPr>
          <p:grpSp>
            <p:nvGrpSpPr>
              <p:cNvPr id="4" name="Group 3"/>
              <p:cNvGrpSpPr/>
              <p:nvPr/>
            </p:nvGrpSpPr>
            <p:grpSpPr>
              <a:xfrm>
                <a:off x="2420848" y="1565339"/>
                <a:ext cx="9984547" cy="4590425"/>
                <a:chOff x="585787" y="1683511"/>
                <a:chExt cx="9409113" cy="4590425"/>
              </a:xfrm>
            </p:grpSpPr>
            <p:grpSp>
              <p:nvGrpSpPr>
                <p:cNvPr id="5" name="Group 59"/>
                <p:cNvGrpSpPr>
                  <a:grpSpLocks/>
                </p:cNvGrpSpPr>
                <p:nvPr/>
              </p:nvGrpSpPr>
              <p:grpSpPr bwMode="auto">
                <a:xfrm flipH="1">
                  <a:off x="585787" y="1683511"/>
                  <a:ext cx="9409113" cy="4590425"/>
                  <a:chOff x="-536" y="1256"/>
                  <a:chExt cx="5927" cy="2791"/>
                </a:xfrm>
              </p:grpSpPr>
              <p:sp>
                <p:nvSpPr>
                  <p:cNvPr id="8" name="AutoShape 5"/>
                  <p:cNvSpPr>
                    <a:spLocks noChangeArrowheads="1"/>
                  </p:cNvSpPr>
                  <p:nvPr/>
                </p:nvSpPr>
                <p:spPr bwMode="gray">
                  <a:xfrm rot="5400000">
                    <a:off x="-536" y="1256"/>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9" name="AutoShape 13"/>
                  <p:cNvSpPr>
                    <a:spLocks noChangeArrowheads="1"/>
                  </p:cNvSpPr>
                  <p:nvPr/>
                </p:nvSpPr>
                <p:spPr bwMode="ltGray">
                  <a:xfrm rot="5400000">
                    <a:off x="-334" y="1465"/>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62000">
                        <a:srgbClr val="00B0F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nvGrpSpPr>
                  <p:cNvPr id="10" name="Group 57"/>
                  <p:cNvGrpSpPr>
                    <a:grpSpLocks/>
                  </p:cNvGrpSpPr>
                  <p:nvPr/>
                </p:nvGrpSpPr>
                <p:grpSpPr bwMode="auto">
                  <a:xfrm>
                    <a:off x="1698" y="1437"/>
                    <a:ext cx="3273" cy="334"/>
                    <a:chOff x="1698" y="1437"/>
                    <a:chExt cx="3273" cy="334"/>
                  </a:xfrm>
                </p:grpSpPr>
                <p:sp>
                  <p:nvSpPr>
                    <p:cNvPr id="51" name="AutoShape 21"/>
                    <p:cNvSpPr>
                      <a:spLocks noChangeArrowheads="1"/>
                    </p:cNvSpPr>
                    <p:nvPr/>
                  </p:nvSpPr>
                  <p:spPr bwMode="gray">
                    <a:xfrm>
                      <a:off x="1931" y="1437"/>
                      <a:ext cx="3040" cy="334"/>
                    </a:xfrm>
                    <a:prstGeom prst="roundRect">
                      <a:avLst>
                        <a:gd name="adj" fmla="val 50000"/>
                      </a:avLst>
                    </a:prstGeom>
                    <a:gradFill rotWithShape="0">
                      <a:gsLst>
                        <a:gs pos="76000">
                          <a:srgbClr val="3BCBD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nvGrpSpPr>
                    <p:cNvPr id="52" name="Group 22"/>
                    <p:cNvGrpSpPr>
                      <a:grpSpLocks/>
                    </p:cNvGrpSpPr>
                    <p:nvPr/>
                  </p:nvGrpSpPr>
                  <p:grpSpPr bwMode="auto">
                    <a:xfrm>
                      <a:off x="1698" y="1447"/>
                      <a:ext cx="316" cy="316"/>
                      <a:chOff x="1582" y="1496"/>
                      <a:chExt cx="526" cy="526"/>
                    </a:xfrm>
                  </p:grpSpPr>
                  <p:sp>
                    <p:nvSpPr>
                      <p:cNvPr id="55" name="Oval 23"/>
                      <p:cNvSpPr>
                        <a:spLocks noChangeArrowheads="1"/>
                      </p:cNvSpPr>
                      <p:nvPr/>
                    </p:nvSpPr>
                    <p:spPr bwMode="gray">
                      <a:xfrm>
                        <a:off x="1582" y="1496"/>
                        <a:ext cx="526" cy="526"/>
                      </a:xfrm>
                      <a:prstGeom prst="ellipse">
                        <a:avLst/>
                      </a:prstGeom>
                      <a:solidFill>
                        <a:srgbClr val="33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56" name="Oval 24"/>
                      <p:cNvSpPr>
                        <a:spLocks noChangeArrowheads="1"/>
                      </p:cNvSpPr>
                      <p:nvPr/>
                    </p:nvSpPr>
                    <p:spPr bwMode="gray">
                      <a:xfrm>
                        <a:off x="1633" y="1549"/>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57" name="Oval 25"/>
                      <p:cNvSpPr>
                        <a:spLocks noChangeArrowheads="1"/>
                      </p:cNvSpPr>
                      <p:nvPr/>
                    </p:nvSpPr>
                    <p:spPr bwMode="gray">
                      <a:xfrm>
                        <a:off x="1643" y="1558"/>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58" name="Oval 26"/>
                      <p:cNvSpPr>
                        <a:spLocks noChangeArrowheads="1"/>
                      </p:cNvSpPr>
                      <p:nvPr/>
                    </p:nvSpPr>
                    <p:spPr bwMode="gray">
                      <a:xfrm>
                        <a:off x="1651" y="1583"/>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59" name="Oval 27"/>
                      <p:cNvSpPr>
                        <a:spLocks noChangeArrowheads="1"/>
                      </p:cNvSpPr>
                      <p:nvPr/>
                    </p:nvSpPr>
                    <p:spPr bwMode="gray">
                      <a:xfrm>
                        <a:off x="1725" y="1558"/>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sp>
                  <p:nvSpPr>
                    <p:cNvPr id="53" name="Text Box 43"/>
                    <p:cNvSpPr txBox="1">
                      <a:spLocks noChangeArrowheads="1"/>
                    </p:cNvSpPr>
                    <p:nvPr/>
                  </p:nvSpPr>
                  <p:spPr bwMode="auto">
                    <a:xfrm>
                      <a:off x="1773" y="1496"/>
                      <a:ext cx="16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fa-IR" altLang="en-US" b="1" dirty="0" smtClean="0">
                          <a:solidFill>
                            <a:srgbClr val="000000"/>
                          </a:solidFill>
                          <a:cs typeface="B Nazanin" panose="00000400000000000000" pitchFamily="2" charset="-78"/>
                        </a:rPr>
                        <a:t>1</a:t>
                      </a:r>
                      <a:endParaRPr lang="en-US" altLang="en-US" b="1" dirty="0">
                        <a:solidFill>
                          <a:srgbClr val="000000"/>
                        </a:solidFill>
                        <a:cs typeface="B Nazanin" panose="00000400000000000000" pitchFamily="2" charset="-78"/>
                      </a:endParaRPr>
                    </a:p>
                  </p:txBody>
                </p:sp>
                <p:sp>
                  <p:nvSpPr>
                    <p:cNvPr id="54" name="Text Box 48"/>
                    <p:cNvSpPr txBox="1">
                      <a:spLocks noChangeArrowheads="1"/>
                    </p:cNvSpPr>
                    <p:nvPr/>
                  </p:nvSpPr>
                  <p:spPr bwMode="auto">
                    <a:xfrm>
                      <a:off x="2537" y="1446"/>
                      <a:ext cx="2114" cy="318"/>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fa-IR" altLang="en-US" sz="2800" b="1" dirty="0" smtClean="0">
                          <a:solidFill>
                            <a:schemeClr val="tx2">
                              <a:lumMod val="95000"/>
                              <a:lumOff val="5000"/>
                            </a:schemeClr>
                          </a:solidFill>
                          <a:cs typeface="B Nazanin" panose="00000400000000000000" pitchFamily="2" charset="-78"/>
                        </a:rPr>
                        <a:t>تعریف پرتوپزشکی</a:t>
                      </a:r>
                      <a:endParaRPr lang="en-US" altLang="en-US" sz="2800" b="1" dirty="0">
                        <a:solidFill>
                          <a:schemeClr val="tx2">
                            <a:lumMod val="95000"/>
                            <a:lumOff val="5000"/>
                          </a:schemeClr>
                        </a:solidFill>
                        <a:cs typeface="B Nazanin" panose="00000400000000000000" pitchFamily="2" charset="-78"/>
                      </a:endParaRPr>
                    </a:p>
                  </p:txBody>
                </p:sp>
              </p:grpSp>
              <p:grpSp>
                <p:nvGrpSpPr>
                  <p:cNvPr id="11" name="Group 56"/>
                  <p:cNvGrpSpPr>
                    <a:grpSpLocks/>
                  </p:cNvGrpSpPr>
                  <p:nvPr/>
                </p:nvGrpSpPr>
                <p:grpSpPr bwMode="auto">
                  <a:xfrm>
                    <a:off x="1952" y="1886"/>
                    <a:ext cx="3274" cy="580"/>
                    <a:chOff x="1952" y="1886"/>
                    <a:chExt cx="3274" cy="580"/>
                  </a:xfrm>
                </p:grpSpPr>
                <p:sp>
                  <p:nvSpPr>
                    <p:cNvPr id="42" name="AutoShape 14"/>
                    <p:cNvSpPr>
                      <a:spLocks noChangeArrowheads="1"/>
                    </p:cNvSpPr>
                    <p:nvPr/>
                  </p:nvSpPr>
                  <p:spPr bwMode="gray">
                    <a:xfrm>
                      <a:off x="2185" y="1896"/>
                      <a:ext cx="3041" cy="333"/>
                    </a:xfrm>
                    <a:prstGeom prst="roundRect">
                      <a:avLst>
                        <a:gd name="adj" fmla="val 50000"/>
                      </a:avLst>
                    </a:prstGeom>
                    <a:gradFill rotWithShape="0">
                      <a:gsLst>
                        <a:gs pos="99344">
                          <a:srgbClr val="00B0F0"/>
                        </a:gs>
                        <a:gs pos="98688">
                          <a:srgbClr val="FAFEFF"/>
                        </a:gs>
                        <a:gs pos="97376">
                          <a:srgbClr val="F5FDFF"/>
                        </a:gs>
                        <a:gs pos="84068">
                          <a:srgbClr val="82E6FF"/>
                        </a:gs>
                        <a:gs pos="700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nvGrpSpPr>
                    <p:cNvPr id="43" name="Group 15"/>
                    <p:cNvGrpSpPr>
                      <a:grpSpLocks/>
                    </p:cNvGrpSpPr>
                    <p:nvPr/>
                  </p:nvGrpSpPr>
                  <p:grpSpPr bwMode="auto">
                    <a:xfrm>
                      <a:off x="1952" y="1906"/>
                      <a:ext cx="316" cy="316"/>
                      <a:chOff x="1583" y="1493"/>
                      <a:chExt cx="526" cy="526"/>
                    </a:xfrm>
                  </p:grpSpPr>
                  <p:sp>
                    <p:nvSpPr>
                      <p:cNvPr id="46" name="Oval 16"/>
                      <p:cNvSpPr>
                        <a:spLocks noChangeArrowheads="1"/>
                      </p:cNvSpPr>
                      <p:nvPr/>
                    </p:nvSpPr>
                    <p:spPr bwMode="gray">
                      <a:xfrm>
                        <a:off x="1583" y="1493"/>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47" name="Oval 17"/>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48" name="Oval 18"/>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49" name="Oval 19"/>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50" name="Oval 20"/>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sp>
                  <p:nvSpPr>
                    <p:cNvPr id="44" name="Text Box 44"/>
                    <p:cNvSpPr txBox="1">
                      <a:spLocks noChangeArrowheads="1"/>
                    </p:cNvSpPr>
                    <p:nvPr/>
                  </p:nvSpPr>
                  <p:spPr bwMode="auto">
                    <a:xfrm>
                      <a:off x="2019" y="1950"/>
                      <a:ext cx="18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en-US" b="1" dirty="0" smtClean="0">
                          <a:solidFill>
                            <a:srgbClr val="000000"/>
                          </a:solidFill>
                          <a:latin typeface=""/>
                          <a:cs typeface="B Nazanin" panose="00000400000000000000" pitchFamily="2" charset="-78"/>
                        </a:rPr>
                        <a:t>2</a:t>
                      </a:r>
                      <a:endParaRPr lang="en-US" altLang="en-US" b="1" dirty="0">
                        <a:solidFill>
                          <a:srgbClr val="000000"/>
                        </a:solidFill>
                        <a:latin typeface=""/>
                        <a:cs typeface="B Nazanin" panose="00000400000000000000" pitchFamily="2" charset="-78"/>
                      </a:endParaRPr>
                    </a:p>
                  </p:txBody>
                </p:sp>
                <p:sp>
                  <p:nvSpPr>
                    <p:cNvPr id="45" name="Text Box 49"/>
                    <p:cNvSpPr txBox="1">
                      <a:spLocks noChangeArrowheads="1"/>
                    </p:cNvSpPr>
                    <p:nvPr/>
                  </p:nvSpPr>
                  <p:spPr bwMode="auto">
                    <a:xfrm>
                      <a:off x="2404" y="1886"/>
                      <a:ext cx="2750" cy="58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fa-IR" altLang="en-US" sz="2800" b="1" dirty="0">
                          <a:solidFill>
                            <a:schemeClr val="tx2">
                              <a:lumMod val="95000"/>
                              <a:lumOff val="5000"/>
                            </a:schemeClr>
                          </a:solidFill>
                          <a:cs typeface="B Nazanin" panose="00000400000000000000" pitchFamily="2" charset="-78"/>
                        </a:rPr>
                        <a:t>تاریخچه و شاخه های پرتوپزشکی </a:t>
                      </a:r>
                      <a:endParaRPr lang="en-US" altLang="en-US" sz="2800" b="1" dirty="0">
                        <a:solidFill>
                          <a:schemeClr val="tx2">
                            <a:lumMod val="95000"/>
                            <a:lumOff val="5000"/>
                          </a:schemeClr>
                        </a:solidFill>
                        <a:cs typeface="B Nazanin" panose="00000400000000000000" pitchFamily="2" charset="-78"/>
                      </a:endParaRPr>
                    </a:p>
                    <a:p>
                      <a:pPr algn="ctr"/>
                      <a:r>
                        <a:rPr lang="fa-IR" altLang="en-US" sz="2800" b="1" dirty="0" smtClean="0">
                          <a:solidFill>
                            <a:schemeClr val="tx2">
                              <a:lumMod val="95000"/>
                              <a:lumOff val="5000"/>
                            </a:schemeClr>
                          </a:solidFill>
                          <a:cs typeface="B Nazanin" panose="00000400000000000000" pitchFamily="2" charset="-78"/>
                        </a:rPr>
                        <a:t> </a:t>
                      </a:r>
                      <a:endParaRPr lang="en-US" altLang="en-US" sz="2800" b="1" dirty="0">
                        <a:solidFill>
                          <a:schemeClr val="tx2">
                            <a:lumMod val="95000"/>
                            <a:lumOff val="5000"/>
                          </a:schemeClr>
                        </a:solidFill>
                        <a:cs typeface="B Nazanin" panose="00000400000000000000" pitchFamily="2" charset="-78"/>
                      </a:endParaRPr>
                    </a:p>
                  </p:txBody>
                </p:sp>
              </p:grpSp>
              <p:grpSp>
                <p:nvGrpSpPr>
                  <p:cNvPr id="12" name="Group 55"/>
                  <p:cNvGrpSpPr>
                    <a:grpSpLocks/>
                  </p:cNvGrpSpPr>
                  <p:nvPr/>
                </p:nvGrpSpPr>
                <p:grpSpPr bwMode="auto">
                  <a:xfrm>
                    <a:off x="2006" y="2354"/>
                    <a:ext cx="3274" cy="333"/>
                    <a:chOff x="2006" y="2354"/>
                    <a:chExt cx="3274" cy="333"/>
                  </a:xfrm>
                </p:grpSpPr>
                <p:sp>
                  <p:nvSpPr>
                    <p:cNvPr id="33" name="AutoShape 6"/>
                    <p:cNvSpPr>
                      <a:spLocks noChangeArrowheads="1"/>
                    </p:cNvSpPr>
                    <p:nvPr/>
                  </p:nvSpPr>
                  <p:spPr bwMode="gray">
                    <a:xfrm>
                      <a:off x="2240" y="2354"/>
                      <a:ext cx="3040" cy="333"/>
                    </a:xfrm>
                    <a:prstGeom prst="roundRect">
                      <a:avLst>
                        <a:gd name="adj" fmla="val 50000"/>
                      </a:avLst>
                    </a:prstGeom>
                    <a:gradFill rotWithShape="0">
                      <a:gsLst>
                        <a:gs pos="4300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nvGrpSpPr>
                    <p:cNvPr id="34" name="Group 7"/>
                    <p:cNvGrpSpPr>
                      <a:grpSpLocks/>
                    </p:cNvGrpSpPr>
                    <p:nvPr/>
                  </p:nvGrpSpPr>
                  <p:grpSpPr bwMode="auto">
                    <a:xfrm>
                      <a:off x="2006" y="2364"/>
                      <a:ext cx="316" cy="316"/>
                      <a:chOff x="1583" y="1494"/>
                      <a:chExt cx="526" cy="526"/>
                    </a:xfrm>
                  </p:grpSpPr>
                  <p:sp>
                    <p:nvSpPr>
                      <p:cNvPr id="37" name="Oval 8"/>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38" name="Oval 9"/>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39" name="Oval 10"/>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40" name="Oval 11"/>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41" name="Oval 12"/>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sp>
                  <p:nvSpPr>
                    <p:cNvPr id="35" name="Text Box 45"/>
                    <p:cNvSpPr txBox="1">
                      <a:spLocks noChangeArrowheads="1"/>
                    </p:cNvSpPr>
                    <p:nvPr/>
                  </p:nvSpPr>
                  <p:spPr bwMode="auto">
                    <a:xfrm>
                      <a:off x="2062" y="2407"/>
                      <a:ext cx="198"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en-US" b="1" dirty="0" smtClean="0">
                          <a:solidFill>
                            <a:srgbClr val="000000"/>
                          </a:solidFill>
                          <a:cs typeface="B Nazanin" panose="00000400000000000000" pitchFamily="2" charset="-78"/>
                        </a:rPr>
                        <a:t>3</a:t>
                      </a:r>
                      <a:endParaRPr lang="en-US" altLang="en-US" b="1" dirty="0">
                        <a:solidFill>
                          <a:srgbClr val="000000"/>
                        </a:solidFill>
                        <a:cs typeface="B Nazanin" panose="00000400000000000000" pitchFamily="2" charset="-78"/>
                      </a:endParaRPr>
                    </a:p>
                  </p:txBody>
                </p:sp>
                <p:sp>
                  <p:nvSpPr>
                    <p:cNvPr id="36" name="Text Box 50"/>
                    <p:cNvSpPr txBox="1">
                      <a:spLocks noChangeArrowheads="1"/>
                    </p:cNvSpPr>
                    <p:nvPr/>
                  </p:nvSpPr>
                  <p:spPr bwMode="auto">
                    <a:xfrm>
                      <a:off x="2335" y="2360"/>
                      <a:ext cx="1984" cy="318"/>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endParaRPr lang="en-US" altLang="en-US" sz="2800" b="1" dirty="0">
                        <a:solidFill>
                          <a:schemeClr val="tx2">
                            <a:lumMod val="95000"/>
                            <a:lumOff val="5000"/>
                          </a:schemeClr>
                        </a:solidFill>
                        <a:cs typeface="B Nazanin" panose="00000400000000000000" pitchFamily="2" charset="-78"/>
                      </a:endParaRPr>
                    </a:p>
                  </p:txBody>
                </p:sp>
              </p:grpSp>
              <p:grpSp>
                <p:nvGrpSpPr>
                  <p:cNvPr id="13" name="Group 54"/>
                  <p:cNvGrpSpPr>
                    <a:grpSpLocks/>
                  </p:cNvGrpSpPr>
                  <p:nvPr/>
                </p:nvGrpSpPr>
                <p:grpSpPr bwMode="auto">
                  <a:xfrm>
                    <a:off x="1952" y="2390"/>
                    <a:ext cx="3439" cy="756"/>
                    <a:chOff x="1952" y="2390"/>
                    <a:chExt cx="3439" cy="756"/>
                  </a:xfrm>
                </p:grpSpPr>
                <p:sp>
                  <p:nvSpPr>
                    <p:cNvPr id="24" name="AutoShape 28"/>
                    <p:cNvSpPr>
                      <a:spLocks noChangeArrowheads="1"/>
                    </p:cNvSpPr>
                    <p:nvPr/>
                  </p:nvSpPr>
                  <p:spPr bwMode="gray">
                    <a:xfrm>
                      <a:off x="2185" y="2812"/>
                      <a:ext cx="3206" cy="334"/>
                    </a:xfrm>
                    <a:prstGeom prst="roundRect">
                      <a:avLst>
                        <a:gd name="adj" fmla="val 50000"/>
                      </a:avLst>
                    </a:prstGeom>
                    <a:gradFill rotWithShape="0">
                      <a:gsLst>
                        <a:gs pos="4500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nvGrpSpPr>
                    <p:cNvPr id="25" name="Group 29"/>
                    <p:cNvGrpSpPr>
                      <a:grpSpLocks/>
                    </p:cNvGrpSpPr>
                    <p:nvPr/>
                  </p:nvGrpSpPr>
                  <p:grpSpPr bwMode="auto">
                    <a:xfrm>
                      <a:off x="1952" y="2822"/>
                      <a:ext cx="316" cy="316"/>
                      <a:chOff x="1583" y="1494"/>
                      <a:chExt cx="526" cy="526"/>
                    </a:xfrm>
                  </p:grpSpPr>
                  <p:sp>
                    <p:nvSpPr>
                      <p:cNvPr id="28" name="Oval 30"/>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29" name="Oval 31"/>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30" name="Oval 32"/>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31" name="Oval 33"/>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32" name="Oval 34"/>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sp>
                  <p:nvSpPr>
                    <p:cNvPr id="26" name="Text Box 46"/>
                    <p:cNvSpPr txBox="1">
                      <a:spLocks noChangeArrowheads="1"/>
                    </p:cNvSpPr>
                    <p:nvPr/>
                  </p:nvSpPr>
                  <p:spPr bwMode="auto">
                    <a:xfrm>
                      <a:off x="2010" y="286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en-US" b="1" dirty="0" smtClean="0">
                          <a:solidFill>
                            <a:srgbClr val="000000"/>
                          </a:solidFill>
                          <a:cs typeface="B Nazanin" panose="00000400000000000000" pitchFamily="2" charset="-78"/>
                        </a:rPr>
                        <a:t>4</a:t>
                      </a:r>
                      <a:endParaRPr lang="en-US" altLang="en-US" b="1" dirty="0">
                        <a:solidFill>
                          <a:srgbClr val="000000"/>
                        </a:solidFill>
                        <a:cs typeface="B Nazanin" panose="00000400000000000000" pitchFamily="2" charset="-78"/>
                      </a:endParaRPr>
                    </a:p>
                  </p:txBody>
                </p:sp>
                <p:sp>
                  <p:nvSpPr>
                    <p:cNvPr id="27" name="Text Box 51"/>
                    <p:cNvSpPr txBox="1">
                      <a:spLocks noChangeArrowheads="1"/>
                    </p:cNvSpPr>
                    <p:nvPr/>
                  </p:nvSpPr>
                  <p:spPr bwMode="auto">
                    <a:xfrm>
                      <a:off x="2257" y="2390"/>
                      <a:ext cx="3117" cy="281"/>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fa-IR" altLang="en-US" sz="2400" b="1" dirty="0" smtClean="0">
                          <a:solidFill>
                            <a:schemeClr val="tx2">
                              <a:lumMod val="95000"/>
                              <a:lumOff val="5000"/>
                            </a:schemeClr>
                          </a:solidFill>
                          <a:cs typeface="B Nazanin" panose="00000400000000000000" pitchFamily="2" charset="-78"/>
                        </a:rPr>
                        <a:t>تحصیل در پرتوپزشکی و معرفی دروس مربوطه</a:t>
                      </a:r>
                      <a:endParaRPr lang="en-US" altLang="en-US" sz="2400" b="1" dirty="0">
                        <a:solidFill>
                          <a:schemeClr val="tx2">
                            <a:lumMod val="95000"/>
                            <a:lumOff val="5000"/>
                          </a:schemeClr>
                        </a:solidFill>
                        <a:cs typeface="B Nazanin" panose="00000400000000000000" pitchFamily="2" charset="-78"/>
                      </a:endParaRPr>
                    </a:p>
                  </p:txBody>
                </p:sp>
              </p:grpSp>
              <p:grpSp>
                <p:nvGrpSpPr>
                  <p:cNvPr id="14" name="Group 53"/>
                  <p:cNvGrpSpPr>
                    <a:grpSpLocks/>
                  </p:cNvGrpSpPr>
                  <p:nvPr/>
                </p:nvGrpSpPr>
                <p:grpSpPr bwMode="auto">
                  <a:xfrm>
                    <a:off x="1721" y="2783"/>
                    <a:ext cx="3222" cy="821"/>
                    <a:chOff x="1721" y="2783"/>
                    <a:chExt cx="3222" cy="821"/>
                  </a:xfrm>
                </p:grpSpPr>
                <p:sp>
                  <p:nvSpPr>
                    <p:cNvPr id="15" name="AutoShape 35"/>
                    <p:cNvSpPr>
                      <a:spLocks noChangeArrowheads="1"/>
                    </p:cNvSpPr>
                    <p:nvPr/>
                  </p:nvSpPr>
                  <p:spPr bwMode="gray">
                    <a:xfrm>
                      <a:off x="1902" y="3270"/>
                      <a:ext cx="3041" cy="334"/>
                    </a:xfrm>
                    <a:prstGeom prst="roundRect">
                      <a:avLst>
                        <a:gd name="adj" fmla="val 50000"/>
                      </a:avLst>
                    </a:prstGeom>
                    <a:gradFill rotWithShape="0">
                      <a:gsLst>
                        <a:gs pos="4900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nvGrpSpPr>
                    <p:cNvPr id="16" name="Group 36"/>
                    <p:cNvGrpSpPr>
                      <a:grpSpLocks/>
                    </p:cNvGrpSpPr>
                    <p:nvPr/>
                  </p:nvGrpSpPr>
                  <p:grpSpPr bwMode="auto">
                    <a:xfrm>
                      <a:off x="1721" y="3273"/>
                      <a:ext cx="317" cy="316"/>
                      <a:chOff x="1665" y="1481"/>
                      <a:chExt cx="526" cy="526"/>
                    </a:xfrm>
                  </p:grpSpPr>
                  <p:sp>
                    <p:nvSpPr>
                      <p:cNvPr id="19" name="Oval 37"/>
                      <p:cNvSpPr>
                        <a:spLocks noChangeArrowheads="1"/>
                      </p:cNvSpPr>
                      <p:nvPr/>
                    </p:nvSpPr>
                    <p:spPr bwMode="gray">
                      <a:xfrm>
                        <a:off x="1665" y="1481"/>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20" name="Oval 38"/>
                      <p:cNvSpPr>
                        <a:spLocks noChangeArrowheads="1"/>
                      </p:cNvSpPr>
                      <p:nvPr/>
                    </p:nvSpPr>
                    <p:spPr bwMode="gray">
                      <a:xfrm>
                        <a:off x="1702" y="1521"/>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21" name="Oval 39"/>
                      <p:cNvSpPr>
                        <a:spLocks noChangeArrowheads="1"/>
                      </p:cNvSpPr>
                      <p:nvPr/>
                    </p:nvSpPr>
                    <p:spPr bwMode="gray">
                      <a:xfrm>
                        <a:off x="1706" y="1526"/>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22" name="Oval 40"/>
                      <p:cNvSpPr>
                        <a:spLocks noChangeArrowheads="1"/>
                      </p:cNvSpPr>
                      <p:nvPr/>
                    </p:nvSpPr>
                    <p:spPr bwMode="gray">
                      <a:xfrm>
                        <a:off x="1735" y="1569"/>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sp>
                    <p:nvSpPr>
                      <p:cNvPr id="23" name="Oval 41"/>
                      <p:cNvSpPr>
                        <a:spLocks noChangeArrowheads="1"/>
                      </p:cNvSpPr>
                      <p:nvPr/>
                    </p:nvSpPr>
                    <p:spPr bwMode="gray">
                      <a:xfrm>
                        <a:off x="1747" y="1564"/>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b="1">
                          <a:cs typeface="B Nazanin" panose="00000400000000000000" pitchFamily="2" charset="-78"/>
                        </a:endParaRPr>
                      </a:p>
                    </p:txBody>
                  </p:sp>
                </p:grpSp>
                <p:sp>
                  <p:nvSpPr>
                    <p:cNvPr id="17" name="Text Box 47"/>
                    <p:cNvSpPr txBox="1">
                      <a:spLocks noChangeArrowheads="1"/>
                    </p:cNvSpPr>
                    <p:nvPr/>
                  </p:nvSpPr>
                  <p:spPr bwMode="auto">
                    <a:xfrm>
                      <a:off x="1808" y="3308"/>
                      <a:ext cx="161"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a-IR" altLang="en-US" b="1" dirty="0" smtClean="0">
                          <a:solidFill>
                            <a:srgbClr val="000000"/>
                          </a:solidFill>
                          <a:cs typeface="B Nazanin" panose="00000400000000000000" pitchFamily="2" charset="-78"/>
                        </a:rPr>
                        <a:t>5</a:t>
                      </a:r>
                      <a:endParaRPr lang="en-US" altLang="en-US" b="1" dirty="0">
                        <a:solidFill>
                          <a:srgbClr val="000000"/>
                        </a:solidFill>
                        <a:cs typeface="B Nazanin" panose="00000400000000000000" pitchFamily="2" charset="-78"/>
                      </a:endParaRPr>
                    </a:p>
                  </p:txBody>
                </p:sp>
                <p:sp>
                  <p:nvSpPr>
                    <p:cNvPr id="18" name="Text Box 52"/>
                    <p:cNvSpPr txBox="1">
                      <a:spLocks noChangeArrowheads="1"/>
                    </p:cNvSpPr>
                    <p:nvPr/>
                  </p:nvSpPr>
                  <p:spPr bwMode="auto">
                    <a:xfrm>
                      <a:off x="2295" y="2783"/>
                      <a:ext cx="1531" cy="318"/>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fa-IR" altLang="en-US" sz="2800" b="1" dirty="0" smtClean="0">
                          <a:solidFill>
                            <a:schemeClr val="tx2">
                              <a:lumMod val="95000"/>
                              <a:lumOff val="5000"/>
                            </a:schemeClr>
                          </a:solidFill>
                          <a:cs typeface="B Nazanin" panose="00000400000000000000" pitchFamily="2" charset="-78"/>
                        </a:rPr>
                        <a:t>زمینه های پژوهشی</a:t>
                      </a:r>
                    </a:p>
                  </p:txBody>
                </p:sp>
              </p:grpSp>
            </p:grpSp>
            <p:sp>
              <p:nvSpPr>
                <p:cNvPr id="6" name="AutoShape 35"/>
                <p:cNvSpPr>
                  <a:spLocks noChangeArrowheads="1"/>
                </p:cNvSpPr>
                <p:nvPr/>
              </p:nvSpPr>
              <p:spPr bwMode="gray">
                <a:xfrm flipH="1">
                  <a:off x="1620837" y="5717331"/>
                  <a:ext cx="4827588" cy="549338"/>
                </a:xfrm>
                <a:prstGeom prst="roundRect">
                  <a:avLst>
                    <a:gd name="adj" fmla="val 50000"/>
                  </a:avLst>
                </a:prstGeom>
                <a:gradFill rotWithShape="0">
                  <a:gsLst>
                    <a:gs pos="36000">
                      <a:srgbClr val="00CCFF"/>
                    </a:gs>
                    <a:gs pos="100000">
                      <a:schemeClr val="bg1">
                        <a:alpha val="50000"/>
                      </a:schemeClr>
                    </a:gs>
                  </a:gsLst>
                  <a:lin ang="0" scaled="1"/>
                </a:gradFill>
                <a:ln>
                  <a:noFill/>
                </a:ln>
                <a:effectLst/>
              </p:spPr>
              <p:txBody>
                <a:bodyPr wrap="none" anchor="ctr"/>
                <a:lstStyle/>
                <a:p>
                  <a:pPr algn="r"/>
                  <a:r>
                    <a:rPr lang="fa-IR" b="1" dirty="0" smtClean="0">
                      <a:solidFill>
                        <a:schemeClr val="tx2">
                          <a:lumMod val="95000"/>
                          <a:lumOff val="5000"/>
                        </a:schemeClr>
                      </a:solidFill>
                      <a:cs typeface="B Nazanin" panose="00000400000000000000" pitchFamily="2" charset="-78"/>
                    </a:rPr>
                    <a:t>       </a:t>
                  </a:r>
                  <a:endParaRPr lang="en-US" sz="2800" b="1" dirty="0">
                    <a:solidFill>
                      <a:schemeClr val="tx2">
                        <a:lumMod val="95000"/>
                        <a:lumOff val="5000"/>
                      </a:schemeClr>
                    </a:solidFill>
                    <a:cs typeface="B Nazanin" panose="00000400000000000000" pitchFamily="2" charset="-78"/>
                  </a:endParaRPr>
                </a:p>
              </p:txBody>
            </p:sp>
            <p:sp>
              <p:nvSpPr>
                <p:cNvPr id="7" name="Oval 6"/>
                <p:cNvSpPr/>
                <p:nvPr/>
              </p:nvSpPr>
              <p:spPr>
                <a:xfrm>
                  <a:off x="6382619" y="5715686"/>
                  <a:ext cx="437279" cy="413380"/>
                </a:xfrm>
                <a:prstGeom prst="ellipse">
                  <a:avLst/>
                </a:prstGeom>
                <a:gradFill>
                  <a:gsLst>
                    <a:gs pos="76000">
                      <a:srgbClr val="92D050"/>
                    </a:gs>
                    <a:gs pos="13000">
                      <a:srgbClr val="9ED547"/>
                    </a:gs>
                    <a:gs pos="19000">
                      <a:srgbClr val="FFFF00"/>
                    </a:gs>
                    <a:gs pos="5000">
                      <a:srgbClr val="FFFF80"/>
                    </a:gs>
                    <a:gs pos="100000">
                      <a:schemeClr val="bg1">
                        <a:alpha val="50000"/>
                      </a:schemeClr>
                    </a:gs>
                  </a:gsLst>
                  <a:lin ang="0" scaled="1"/>
                </a:gradFill>
                <a:ln w="50800">
                  <a:solidFill>
                    <a:srgbClr val="3BC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altLang="en-US" b="1" dirty="0" smtClean="0">
                      <a:solidFill>
                        <a:srgbClr val="000000"/>
                      </a:solidFill>
                      <a:cs typeface="B Nazanin" panose="00000400000000000000" pitchFamily="2" charset="-78"/>
                    </a:rPr>
                    <a:t>6</a:t>
                  </a:r>
                  <a:endParaRPr lang="en-US" altLang="en-US" b="1" dirty="0">
                    <a:solidFill>
                      <a:srgbClr val="000000"/>
                    </a:solidFill>
                    <a:cs typeface="B Nazanin" panose="00000400000000000000" pitchFamily="2" charset="-78"/>
                  </a:endParaRPr>
                </a:p>
              </p:txBody>
            </p:sp>
          </p:grpSp>
          <p:sp>
            <p:nvSpPr>
              <p:cNvPr id="61" name="Rectangle 60"/>
              <p:cNvSpPr/>
              <p:nvPr/>
            </p:nvSpPr>
            <p:spPr>
              <a:xfrm>
                <a:off x="5023893" y="5628588"/>
                <a:ext cx="3009157" cy="461665"/>
              </a:xfrm>
              <a:prstGeom prst="rect">
                <a:avLst/>
              </a:prstGeom>
            </p:spPr>
            <p:txBody>
              <a:bodyPr wrap="none">
                <a:spAutoFit/>
              </a:bodyPr>
              <a:lstStyle/>
              <a:p>
                <a:r>
                  <a:rPr lang="fa-IR" sz="2400" b="1" dirty="0" smtClean="0">
                    <a:solidFill>
                      <a:schemeClr val="tx2">
                        <a:lumMod val="95000"/>
                        <a:lumOff val="5000"/>
                      </a:schemeClr>
                    </a:solidFill>
                    <a:cs typeface="B Nazanin" panose="00000400000000000000" pitchFamily="2" charset="-78"/>
                  </a:rPr>
                  <a:t>چالش های فارغ التحصیلان</a:t>
                </a:r>
                <a:endParaRPr lang="en-US" sz="2400" dirty="0"/>
              </a:p>
            </p:txBody>
          </p:sp>
        </p:grpSp>
        <p:sp>
          <p:nvSpPr>
            <p:cNvPr id="63" name="Rectangle 62"/>
            <p:cNvSpPr/>
            <p:nvPr/>
          </p:nvSpPr>
          <p:spPr>
            <a:xfrm>
              <a:off x="4139561" y="4466297"/>
              <a:ext cx="3635932" cy="461665"/>
            </a:xfrm>
            <a:prstGeom prst="rect">
              <a:avLst/>
            </a:prstGeom>
          </p:spPr>
          <p:txBody>
            <a:bodyPr wrap="none">
              <a:spAutoFit/>
            </a:bodyPr>
            <a:lstStyle/>
            <a:p>
              <a:r>
                <a:rPr lang="fa-IR" sz="2400" b="1" dirty="0">
                  <a:solidFill>
                    <a:schemeClr val="tx2">
                      <a:lumMod val="95000"/>
                      <a:lumOff val="5000"/>
                    </a:schemeClr>
                  </a:solidFill>
                  <a:cs typeface="B Nazanin" panose="00000400000000000000" pitchFamily="2" charset="-78"/>
                </a:rPr>
                <a:t>فرصت های شغلی و ادامه تحصیل</a:t>
              </a:r>
              <a:endParaRPr lang="en-US" sz="2400" dirty="0"/>
            </a:p>
          </p:txBody>
        </p:sp>
      </p:grpSp>
      <p:sp>
        <p:nvSpPr>
          <p:cNvPr id="3" name="Slide Number Placeholder 2"/>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329269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a:r>
              <a:rPr lang="fa-IR" b="1" dirty="0" smtClean="0">
                <a:solidFill>
                  <a:srgbClr val="FFFF00"/>
                </a:solidFill>
                <a:cs typeface="B Titr" panose="00000700000000000000" pitchFamily="2" charset="-78"/>
              </a:rPr>
              <a:t>فرصت های ادامه تحصیل </a:t>
            </a:r>
            <a:endParaRPr lang="en-US" dirty="0">
              <a:solidFill>
                <a:srgbClr val="FFFF00"/>
              </a:solidFill>
              <a:cs typeface="B Titr" panose="00000700000000000000" pitchFamily="2" charset="-78"/>
            </a:endParaRPr>
          </a:p>
        </p:txBody>
      </p:sp>
      <p:sp>
        <p:nvSpPr>
          <p:cNvPr id="5" name="Content Placeholder 2"/>
          <p:cNvSpPr>
            <a:spLocks noGrp="1"/>
          </p:cNvSpPr>
          <p:nvPr>
            <p:ph idx="1"/>
          </p:nvPr>
        </p:nvSpPr>
        <p:spPr>
          <a:xfrm>
            <a:off x="1648497" y="1602157"/>
            <a:ext cx="9959700" cy="4195481"/>
          </a:xfrm>
        </p:spPr>
        <p:txBody>
          <a:bodyPr>
            <a:noAutofit/>
          </a:bodyPr>
          <a:lstStyle/>
          <a:p>
            <a:pPr algn="just" rtl="1"/>
            <a:r>
              <a:rPr lang="fa-IR" sz="2400" b="1" dirty="0" smtClean="0">
                <a:solidFill>
                  <a:srgbClr val="FFFF00"/>
                </a:solidFill>
                <a:cs typeface="B Nazanin" panose="00000400000000000000" pitchFamily="2" charset="-78"/>
              </a:rPr>
              <a:t>ادامه تحصیل داخلی </a:t>
            </a:r>
          </a:p>
          <a:p>
            <a:pPr lvl="1" algn="just" rtl="1"/>
            <a:r>
              <a:rPr lang="fa-IR" sz="2000" b="1" dirty="0" smtClean="0">
                <a:cs typeface="B Nazanin" panose="00000400000000000000" pitchFamily="2" charset="-78"/>
              </a:rPr>
              <a:t>دانشگاه های داخلی از قبیل صنعتی شریف، شهیدبهشتی و امیرکبیر</a:t>
            </a:r>
          </a:p>
          <a:p>
            <a:pPr lvl="1" algn="just" rtl="1"/>
            <a:r>
              <a:rPr lang="fa-IR" sz="2000" b="1" dirty="0" smtClean="0">
                <a:cs typeface="B Nazanin" panose="00000400000000000000" pitchFamily="2" charset="-78"/>
              </a:rPr>
              <a:t>اخیراٌ پژوهشگاه های وابسته به دستگاه های اجرایی (مانند پژوهشگاه علوم و فنون هسته ای وابسته به سازمان انرژی اتمی) از پذیرش و تربیت دانشجو منع شده اند!</a:t>
            </a:r>
            <a:endParaRPr lang="fa-IR" sz="2000" b="1" dirty="0">
              <a:cs typeface="B Nazanin" panose="00000400000000000000" pitchFamily="2" charset="-78"/>
            </a:endParaRPr>
          </a:p>
          <a:p>
            <a:pPr lvl="1" algn="just" rtl="1"/>
            <a:r>
              <a:rPr lang="fa-IR" sz="2000" b="1" dirty="0" smtClean="0">
                <a:cs typeface="B Nazanin" panose="00000400000000000000" pitchFamily="2" charset="-78"/>
              </a:rPr>
              <a:t>پذیرش از دو طریق (1) آزمون کتبی و مصاحبه و (2) استعدادهای درخشان</a:t>
            </a:r>
          </a:p>
          <a:p>
            <a:pPr lvl="1" algn="just" rtl="1"/>
            <a:endParaRPr lang="fa-IR" sz="2000" b="1" dirty="0">
              <a:cs typeface="B Nazanin" panose="00000400000000000000" pitchFamily="2" charset="-78"/>
            </a:endParaRPr>
          </a:p>
          <a:p>
            <a:pPr algn="just" rtl="1"/>
            <a:r>
              <a:rPr lang="fa-IR" sz="2400" b="1" dirty="0" smtClean="0">
                <a:solidFill>
                  <a:srgbClr val="FFFF00"/>
                </a:solidFill>
                <a:cs typeface="B Nazanin" panose="00000400000000000000" pitchFamily="2" charset="-78"/>
              </a:rPr>
              <a:t>ادامه تحصیل خارجی</a:t>
            </a:r>
            <a:endParaRPr lang="fa-IR" sz="2400" b="1" dirty="0">
              <a:solidFill>
                <a:srgbClr val="FFFF00"/>
              </a:solidFill>
              <a:cs typeface="B Nazanin" panose="00000400000000000000" pitchFamily="2" charset="-78"/>
            </a:endParaRPr>
          </a:p>
          <a:p>
            <a:pPr lvl="1" algn="just" rtl="1"/>
            <a:r>
              <a:rPr lang="fa-IR" sz="2000" b="1" dirty="0" smtClean="0">
                <a:cs typeface="B Nazanin" panose="00000400000000000000" pitchFamily="2" charset="-78"/>
              </a:rPr>
              <a:t>پذیرش در دوره های دکتری رشته های فیزیک پزشکی و مهندسی پزشکی </a:t>
            </a:r>
          </a:p>
          <a:p>
            <a:pPr lvl="1" algn="just" rtl="1"/>
            <a:r>
              <a:rPr lang="fa-IR" sz="2000" b="1" dirty="0" smtClean="0">
                <a:cs typeface="B Nazanin" panose="00000400000000000000" pitchFamily="2" charset="-78"/>
              </a:rPr>
              <a:t>پذیرش به سه صورت (1) بورسیه کامل (</a:t>
            </a:r>
            <a:r>
              <a:rPr lang="en-US" sz="2000" b="1" dirty="0" smtClean="0">
                <a:cs typeface="B Nazanin" panose="00000400000000000000" pitchFamily="2" charset="-78"/>
              </a:rPr>
              <a:t>Full Fund</a:t>
            </a:r>
            <a:r>
              <a:rPr lang="fa-IR" sz="2000" b="1" dirty="0" smtClean="0">
                <a:cs typeface="B Nazanin" panose="00000400000000000000" pitchFamily="2" charset="-78"/>
              </a:rPr>
              <a:t>)، (2) بورسیه جزئی</a:t>
            </a:r>
            <a:r>
              <a:rPr lang="fa-IR" sz="2000" b="1" dirty="0">
                <a:cs typeface="B Nazanin" panose="00000400000000000000" pitchFamily="2" charset="-78"/>
              </a:rPr>
              <a:t> </a:t>
            </a:r>
            <a:r>
              <a:rPr lang="fa-IR" sz="2000" b="1" dirty="0" smtClean="0">
                <a:cs typeface="B Nazanin" panose="00000400000000000000" pitchFamily="2" charset="-78"/>
              </a:rPr>
              <a:t>(</a:t>
            </a:r>
            <a:r>
              <a:rPr lang="en-US" sz="2000" b="1" dirty="0" smtClean="0">
                <a:cs typeface="B Nazanin" panose="00000400000000000000" pitchFamily="2" charset="-78"/>
              </a:rPr>
              <a:t>Partial Fund</a:t>
            </a:r>
            <a:r>
              <a:rPr lang="fa-IR" sz="2000" b="1" dirty="0" smtClean="0">
                <a:cs typeface="B Nazanin" panose="00000400000000000000" pitchFamily="2" charset="-78"/>
              </a:rPr>
              <a:t>) و</a:t>
            </a:r>
          </a:p>
          <a:p>
            <a:pPr marL="457200" lvl="1" indent="0" algn="just" rtl="1">
              <a:buNone/>
            </a:pPr>
            <a:r>
              <a:rPr lang="fa-IR" sz="2000" b="1" dirty="0" smtClean="0">
                <a:cs typeface="B Nazanin" panose="00000400000000000000" pitchFamily="2" charset="-78"/>
              </a:rPr>
              <a:t> (3) کاملا خصوصی (</a:t>
            </a:r>
            <a:r>
              <a:rPr lang="en-US" sz="2000" b="1" dirty="0" smtClean="0">
                <a:cs typeface="B Nazanin" panose="00000400000000000000" pitchFamily="2" charset="-78"/>
              </a:rPr>
              <a:t>No-Fund – Private</a:t>
            </a:r>
            <a:r>
              <a:rPr lang="fa-IR" sz="2000" b="1" dirty="0" smtClean="0">
                <a:cs typeface="B Nazanin" panose="00000400000000000000" pitchFamily="2" charset="-78"/>
              </a:rPr>
              <a:t>)</a:t>
            </a:r>
          </a:p>
          <a:p>
            <a:pPr lvl="1" algn="just" rtl="1"/>
            <a:r>
              <a:rPr lang="fa-IR" sz="2000" b="1" dirty="0" smtClean="0">
                <a:cs typeface="B Nazanin" panose="00000400000000000000" pitchFamily="2" charset="-78"/>
              </a:rPr>
              <a:t>دانشگاه های مطرح: </a:t>
            </a:r>
            <a:r>
              <a:rPr lang="en-US" sz="2000" b="1" dirty="0" smtClean="0">
                <a:cs typeface="B Nazanin" panose="00000400000000000000" pitchFamily="2" charset="-78"/>
              </a:rPr>
              <a:t>McGill </a:t>
            </a:r>
            <a:r>
              <a:rPr lang="fa-IR" sz="2000" b="1" dirty="0" smtClean="0">
                <a:cs typeface="B Nazanin" panose="00000400000000000000" pitchFamily="2" charset="-78"/>
              </a:rPr>
              <a:t> کانادا، </a:t>
            </a:r>
            <a:r>
              <a:rPr lang="en-US" sz="2000" b="1" dirty="0" smtClean="0">
                <a:cs typeface="B Nazanin" panose="00000400000000000000" pitchFamily="2" charset="-78"/>
              </a:rPr>
              <a:t>KCL</a:t>
            </a:r>
            <a:r>
              <a:rPr lang="fa-IR" sz="2000" b="1" dirty="0" smtClean="0">
                <a:cs typeface="B Nazanin" panose="00000400000000000000" pitchFamily="2" charset="-78"/>
              </a:rPr>
              <a:t> بریتانیا، </a:t>
            </a:r>
            <a:r>
              <a:rPr lang="en-US" sz="2000" b="1" dirty="0" smtClean="0">
                <a:cs typeface="B Nazanin" panose="00000400000000000000" pitchFamily="2" charset="-78"/>
              </a:rPr>
              <a:t>Stanford</a:t>
            </a:r>
            <a:r>
              <a:rPr lang="fa-IR" sz="2000" b="1" dirty="0" smtClean="0">
                <a:cs typeface="B Nazanin" panose="00000400000000000000" pitchFamily="2" charset="-78"/>
              </a:rPr>
              <a:t> ایالات متحده</a:t>
            </a:r>
            <a:endParaRPr lang="en-US" sz="2000" b="1" dirty="0" smtClean="0">
              <a:cs typeface="B Nazanin" panose="00000400000000000000" pitchFamily="2" charset="-78"/>
            </a:endParaRPr>
          </a:p>
          <a:p>
            <a:pPr lvl="1" algn="just" rtl="1"/>
            <a:endParaRPr lang="en-US" sz="2000" b="1" dirty="0" smtClean="0">
              <a:cs typeface="B Nazanin" panose="00000400000000000000" pitchFamily="2" charset="-78"/>
            </a:endParaRPr>
          </a:p>
          <a:p>
            <a:pPr lvl="1" algn="just" rtl="1"/>
            <a:endParaRPr lang="fa-IR" sz="2000" b="1" dirty="0" smtClean="0">
              <a:cs typeface="B Nazanin" panose="00000400000000000000" pitchFamily="2" charset="-78"/>
            </a:endParaRPr>
          </a:p>
          <a:p>
            <a:pPr algn="just"/>
            <a:endParaRPr lang="en-US" dirty="0">
              <a:cs typeface="B Nazanin" panose="00000400000000000000" pitchFamily="2" charset="-78"/>
            </a:endParaRPr>
          </a:p>
        </p:txBody>
      </p:sp>
      <p:grpSp>
        <p:nvGrpSpPr>
          <p:cNvPr id="9" name="Group 8"/>
          <p:cNvGrpSpPr/>
          <p:nvPr/>
        </p:nvGrpSpPr>
        <p:grpSpPr>
          <a:xfrm>
            <a:off x="186565" y="334221"/>
            <a:ext cx="2605265" cy="1971098"/>
            <a:chOff x="379747" y="448419"/>
            <a:chExt cx="4399069" cy="2554267"/>
          </a:xfrm>
        </p:grpSpPr>
        <p:pic>
          <p:nvPicPr>
            <p:cNvPr id="7" name="Picture 6"/>
            <p:cNvPicPr>
              <a:picLocks noChangeAspect="1"/>
            </p:cNvPicPr>
            <p:nvPr/>
          </p:nvPicPr>
          <p:blipFill>
            <a:blip r:embed="rId2"/>
            <a:stretch>
              <a:fillRect/>
            </a:stretch>
          </p:blipFill>
          <p:spPr>
            <a:xfrm>
              <a:off x="379747" y="452717"/>
              <a:ext cx="4399069" cy="2549969"/>
            </a:xfrm>
            <a:prstGeom prst="rect">
              <a:avLst/>
            </a:prstGeom>
          </p:spPr>
        </p:pic>
        <p:pic>
          <p:nvPicPr>
            <p:cNvPr id="8" name="Picture 7"/>
            <p:cNvPicPr>
              <a:picLocks noChangeAspect="1"/>
            </p:cNvPicPr>
            <p:nvPr/>
          </p:nvPicPr>
          <p:blipFill>
            <a:blip r:embed="rId3"/>
            <a:stretch>
              <a:fillRect/>
            </a:stretch>
          </p:blipFill>
          <p:spPr>
            <a:xfrm>
              <a:off x="379747" y="448419"/>
              <a:ext cx="4351679" cy="1006894"/>
            </a:xfrm>
            <a:prstGeom prst="rect">
              <a:avLst/>
            </a:prstGeom>
          </p:spPr>
        </p:pic>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75" y="2956909"/>
            <a:ext cx="2619375" cy="1743075"/>
          </a:xfrm>
          <a:prstGeom prst="rect">
            <a:avLst/>
          </a:prstGeom>
        </p:spPr>
      </p:pic>
      <p:sp>
        <p:nvSpPr>
          <p:cNvPr id="12" name="AutoShape 2" descr="Image result for ‫دانشگاه امیرکبی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a:stretch>
            <a:fillRect/>
          </a:stretch>
        </p:blipFill>
        <p:spPr>
          <a:xfrm>
            <a:off x="172455" y="4921231"/>
            <a:ext cx="2619375" cy="1743075"/>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4119712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31" y="660090"/>
            <a:ext cx="9404723" cy="1400530"/>
          </a:xfrm>
        </p:spPr>
        <p:txBody>
          <a:bodyPr/>
          <a:lstStyle/>
          <a:p>
            <a:pPr algn="r" rtl="1"/>
            <a:r>
              <a:rPr lang="fa-IR" sz="3600" b="1" dirty="0">
                <a:solidFill>
                  <a:srgbClr val="FFFF00"/>
                </a:solidFill>
                <a:cs typeface="B Titr" panose="00000700000000000000" pitchFamily="2" charset="-78"/>
              </a:rPr>
              <a:t>دانشگاه های </a:t>
            </a:r>
            <a:r>
              <a:rPr lang="fa-IR" sz="3600" b="1" dirty="0" smtClean="0">
                <a:solidFill>
                  <a:srgbClr val="FFFF00"/>
                </a:solidFill>
                <a:cs typeface="B Titr" panose="00000700000000000000" pitchFamily="2" charset="-78"/>
              </a:rPr>
              <a:t>مطرح</a:t>
            </a:r>
            <a:r>
              <a:rPr lang="en-US" sz="3600" b="1" dirty="0" smtClean="0">
                <a:solidFill>
                  <a:srgbClr val="FFFF00"/>
                </a:solidFill>
                <a:cs typeface="B Titr" panose="00000700000000000000" pitchFamily="2" charset="-78"/>
              </a:rPr>
              <a:t> </a:t>
            </a:r>
            <a:r>
              <a:rPr lang="fa-IR" sz="3600" b="1" dirty="0">
                <a:solidFill>
                  <a:srgbClr val="FFFF00"/>
                </a:solidFill>
                <a:cs typeface="B Titr" panose="00000700000000000000" pitchFamily="2" charset="-78"/>
              </a:rPr>
              <a:t> </a:t>
            </a:r>
            <a:r>
              <a:rPr lang="fa-IR" sz="3600" b="1" dirty="0" smtClean="0">
                <a:solidFill>
                  <a:srgbClr val="FFFF00"/>
                </a:solidFill>
                <a:cs typeface="B Titr" panose="00000700000000000000" pitchFamily="2" charset="-78"/>
              </a:rPr>
              <a:t>خارجی</a:t>
            </a:r>
            <a:endParaRPr lang="en-US" sz="3600" dirty="0">
              <a:solidFill>
                <a:srgbClr val="FFFF00"/>
              </a:solidFill>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534339" y="2060620"/>
            <a:ext cx="3692039" cy="2503331"/>
          </a:xfrm>
          <a:prstGeom prst="rect">
            <a:avLst/>
          </a:prstGeom>
        </p:spPr>
      </p:pic>
      <p:sp>
        <p:nvSpPr>
          <p:cNvPr id="6" name="AutoShape 24"/>
          <p:cNvSpPr>
            <a:spLocks noChangeArrowheads="1"/>
          </p:cNvSpPr>
          <p:nvPr/>
        </p:nvSpPr>
        <p:spPr bwMode="gray">
          <a:xfrm flipH="1">
            <a:off x="489645" y="4819316"/>
            <a:ext cx="3781425" cy="500063"/>
          </a:xfrm>
          <a:prstGeom prst="roundRect">
            <a:avLst>
              <a:gd name="adj" fmla="val 50000"/>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400" b="1" dirty="0" smtClean="0">
                <a:solidFill>
                  <a:srgbClr val="7030A0"/>
                </a:solidFill>
                <a:cs typeface="B Nazanin" panose="00000400000000000000" pitchFamily="2" charset="-78"/>
              </a:rPr>
              <a:t>McGill</a:t>
            </a:r>
            <a:r>
              <a:rPr lang="fa-IR" sz="2400" b="1" dirty="0" smtClean="0">
                <a:solidFill>
                  <a:srgbClr val="7030A0"/>
                </a:solidFill>
                <a:cs typeface="B Nazanin" panose="00000400000000000000" pitchFamily="2" charset="-78"/>
              </a:rPr>
              <a:t> </a:t>
            </a:r>
            <a:r>
              <a:rPr lang="en-US" sz="2400" b="1" dirty="0" smtClean="0">
                <a:solidFill>
                  <a:srgbClr val="7030A0"/>
                </a:solidFill>
                <a:cs typeface="B Nazanin" panose="00000400000000000000" pitchFamily="2" charset="-78"/>
              </a:rPr>
              <a:t>University</a:t>
            </a:r>
            <a:endParaRPr lang="fa-IR" sz="2400" b="1" dirty="0">
              <a:solidFill>
                <a:srgbClr val="7030A0"/>
              </a:solidFill>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4468844" y="1989226"/>
            <a:ext cx="3207107" cy="2599434"/>
          </a:xfrm>
          <a:prstGeom prst="rect">
            <a:avLst/>
          </a:prstGeom>
        </p:spPr>
      </p:pic>
      <p:sp>
        <p:nvSpPr>
          <p:cNvPr id="9" name="AutoShape 24"/>
          <p:cNvSpPr>
            <a:spLocks noChangeArrowheads="1"/>
          </p:cNvSpPr>
          <p:nvPr/>
        </p:nvSpPr>
        <p:spPr bwMode="gray">
          <a:xfrm flipH="1">
            <a:off x="4400479" y="4819316"/>
            <a:ext cx="3781425" cy="500063"/>
          </a:xfrm>
          <a:prstGeom prst="roundRect">
            <a:avLst>
              <a:gd name="adj" fmla="val 50000"/>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400" b="1" dirty="0" smtClean="0">
                <a:solidFill>
                  <a:srgbClr val="7030A0"/>
                </a:solidFill>
                <a:cs typeface="B Nazanin" panose="00000400000000000000" pitchFamily="2" charset="-78"/>
              </a:rPr>
              <a:t>KCL</a:t>
            </a:r>
            <a:r>
              <a:rPr lang="fa-IR" sz="2400" b="1" dirty="0" smtClean="0">
                <a:solidFill>
                  <a:srgbClr val="7030A0"/>
                </a:solidFill>
                <a:cs typeface="B Nazanin" panose="00000400000000000000" pitchFamily="2" charset="-78"/>
              </a:rPr>
              <a:t> </a:t>
            </a:r>
            <a:r>
              <a:rPr lang="en-US" sz="2400" b="1" dirty="0" smtClean="0">
                <a:solidFill>
                  <a:srgbClr val="7030A0"/>
                </a:solidFill>
                <a:cs typeface="B Nazanin" panose="00000400000000000000" pitchFamily="2" charset="-78"/>
              </a:rPr>
              <a:t>University</a:t>
            </a:r>
            <a:endParaRPr lang="fa-IR" sz="2400" b="1" dirty="0">
              <a:solidFill>
                <a:srgbClr val="7030A0"/>
              </a:solidFill>
              <a:cs typeface="B Nazanin" panose="00000400000000000000" pitchFamily="2" charset="-78"/>
            </a:endParaRPr>
          </a:p>
        </p:txBody>
      </p:sp>
      <p:pic>
        <p:nvPicPr>
          <p:cNvPr id="11" name="Picture 10"/>
          <p:cNvPicPr>
            <a:picLocks noChangeAspect="1"/>
          </p:cNvPicPr>
          <p:nvPr/>
        </p:nvPicPr>
        <p:blipFill>
          <a:blip r:embed="rId4"/>
          <a:stretch>
            <a:fillRect/>
          </a:stretch>
        </p:blipFill>
        <p:spPr>
          <a:xfrm>
            <a:off x="7918417" y="2060620"/>
            <a:ext cx="3995307" cy="2503331"/>
          </a:xfrm>
          <a:prstGeom prst="rect">
            <a:avLst/>
          </a:prstGeom>
        </p:spPr>
      </p:pic>
      <p:sp>
        <p:nvSpPr>
          <p:cNvPr id="12" name="AutoShape 24"/>
          <p:cNvSpPr>
            <a:spLocks noChangeArrowheads="1"/>
          </p:cNvSpPr>
          <p:nvPr/>
        </p:nvSpPr>
        <p:spPr bwMode="gray">
          <a:xfrm flipH="1">
            <a:off x="8267062" y="4819316"/>
            <a:ext cx="3781425" cy="500063"/>
          </a:xfrm>
          <a:prstGeom prst="roundRect">
            <a:avLst>
              <a:gd name="adj" fmla="val 50000"/>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400" b="1" dirty="0" smtClean="0">
                <a:solidFill>
                  <a:srgbClr val="7030A0"/>
                </a:solidFill>
                <a:cs typeface="B Nazanin" panose="00000400000000000000" pitchFamily="2" charset="-78"/>
              </a:rPr>
              <a:t>Stanford</a:t>
            </a:r>
            <a:r>
              <a:rPr lang="fa-IR" sz="2400" b="1" dirty="0" smtClean="0">
                <a:solidFill>
                  <a:srgbClr val="7030A0"/>
                </a:solidFill>
                <a:cs typeface="B Nazanin" panose="00000400000000000000" pitchFamily="2" charset="-78"/>
              </a:rPr>
              <a:t> </a:t>
            </a:r>
            <a:r>
              <a:rPr lang="en-US" sz="2400" b="1" dirty="0" smtClean="0">
                <a:solidFill>
                  <a:srgbClr val="7030A0"/>
                </a:solidFill>
                <a:cs typeface="B Nazanin" panose="00000400000000000000" pitchFamily="2" charset="-78"/>
              </a:rPr>
              <a:t>University</a:t>
            </a:r>
            <a:endParaRPr lang="fa-IR" sz="2400" b="1" dirty="0">
              <a:solidFill>
                <a:srgbClr val="7030A0"/>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3301503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a:r>
              <a:rPr lang="fa-IR" b="1" dirty="0" smtClean="0">
                <a:solidFill>
                  <a:srgbClr val="FFFF00"/>
                </a:solidFill>
                <a:cs typeface="B Titr" panose="00000700000000000000" pitchFamily="2" charset="-78"/>
              </a:rPr>
              <a:t>چالش های فارغ التحصیلان</a:t>
            </a:r>
            <a:endParaRPr lang="en-US" dirty="0">
              <a:solidFill>
                <a:srgbClr val="FFFF00"/>
              </a:solidFill>
              <a:cs typeface="B Titr" panose="00000700000000000000" pitchFamily="2" charset="-78"/>
            </a:endParaRPr>
          </a:p>
        </p:txBody>
      </p:sp>
      <p:sp>
        <p:nvSpPr>
          <p:cNvPr id="5" name="Content Placeholder 2"/>
          <p:cNvSpPr>
            <a:spLocks noGrp="1"/>
          </p:cNvSpPr>
          <p:nvPr>
            <p:ph idx="1"/>
          </p:nvPr>
        </p:nvSpPr>
        <p:spPr>
          <a:xfrm>
            <a:off x="1227081" y="1975550"/>
            <a:ext cx="10706677" cy="4195481"/>
          </a:xfrm>
        </p:spPr>
        <p:txBody>
          <a:bodyPr>
            <a:noAutofit/>
          </a:bodyPr>
          <a:lstStyle/>
          <a:p>
            <a:pPr algn="just" rtl="1"/>
            <a:r>
              <a:rPr lang="fa-IR" sz="2400" b="1" dirty="0" smtClean="0">
                <a:solidFill>
                  <a:srgbClr val="FFFF00"/>
                </a:solidFill>
                <a:cs typeface="B Nazanin" panose="00000400000000000000" pitchFamily="2" charset="-78"/>
              </a:rPr>
              <a:t>وجود یک رشته کاملاً مشابه در وزارت بهداشت، درمان و آموزش پزشکی – فیزیک پزشکی</a:t>
            </a:r>
            <a:endParaRPr lang="fa-IR" b="1" dirty="0" smtClean="0">
              <a:cs typeface="B Nazanin" panose="00000400000000000000" pitchFamily="2" charset="-78"/>
            </a:endParaRPr>
          </a:p>
          <a:p>
            <a:pPr lvl="1" algn="just" rtl="1"/>
            <a:r>
              <a:rPr lang="fa-IR" sz="2000" b="1" dirty="0" smtClean="0">
                <a:cs typeface="B Nazanin" panose="00000400000000000000" pitchFamily="2" charset="-78"/>
              </a:rPr>
              <a:t>عمده حوزه های اشتغال فارغ التحصیلان رشته پرتوپزشکی مراکز پزشکی است.</a:t>
            </a:r>
          </a:p>
          <a:p>
            <a:pPr lvl="1" algn="just" rtl="1"/>
            <a:r>
              <a:rPr lang="fa-IR" sz="2000" b="1" dirty="0" smtClean="0">
                <a:cs typeface="B Nazanin" panose="00000400000000000000" pitchFamily="2" charset="-78"/>
              </a:rPr>
              <a:t>تمامی مراکز پزشکی تحت چتر وسیع وزارت متبوعه قرار دارند.</a:t>
            </a:r>
          </a:p>
          <a:p>
            <a:pPr lvl="1" algn="just" rtl="1"/>
            <a:r>
              <a:rPr lang="fa-IR" sz="2000" b="1" dirty="0" smtClean="0">
                <a:cs typeface="B Nazanin" panose="00000400000000000000" pitchFamily="2" charset="-78"/>
              </a:rPr>
              <a:t>وزارت بهداشت خود به طور جداگانه به تربیت نیروی انسانی در «فیزیک پزشکی» اهتمام دارد. </a:t>
            </a:r>
          </a:p>
          <a:p>
            <a:pPr lvl="1" algn="just" rtl="1"/>
            <a:r>
              <a:rPr lang="fa-IR" sz="2000" b="1" dirty="0" smtClean="0">
                <a:cs typeface="B Nazanin" panose="00000400000000000000" pitchFamily="2" charset="-78"/>
              </a:rPr>
              <a:t>فارغ التحصیلان «پرتوپزشکی» همگی در وزارت عتف پرورش یافته و حال آینده شغلی خود را در یک وزازتخانه دیگر جستجو می کنند که خود دانشجوی فیزیک پزشکی پرورش داده است. </a:t>
            </a:r>
          </a:p>
          <a:p>
            <a:pPr lvl="1" algn="just" rtl="1"/>
            <a:r>
              <a:rPr lang="fa-IR" sz="2000" b="1" dirty="0" smtClean="0">
                <a:cs typeface="B Nazanin" panose="00000400000000000000" pitchFamily="2" charset="-78"/>
              </a:rPr>
              <a:t>وجود برخی رشته ها با همپوشانی (هرچند اندک) از قبیل «فناوری تصویربرداری پزشکی» مشکل را دو چندان کرده است.  </a:t>
            </a:r>
          </a:p>
          <a:p>
            <a:pPr lvl="1" algn="just" rtl="1"/>
            <a:r>
              <a:rPr lang="fa-IR" sz="2000" b="1" dirty="0" smtClean="0">
                <a:cs typeface="B Nazanin" panose="00000400000000000000" pitchFamily="2" charset="-78"/>
              </a:rPr>
              <a:t>در یک کلام: وزارت بهداشت، با این استدلال که خود نیروی فیزیک پزشکی پرورش می دهد – از استخدام فارغ التحصیلان پرتوپزشکی استنکاف می کند! </a:t>
            </a:r>
          </a:p>
          <a:p>
            <a:pPr lvl="1" algn="just" rtl="1"/>
            <a:endParaRPr lang="fa-IR" sz="2000" b="1" dirty="0">
              <a:cs typeface="B Nazanin" panose="00000400000000000000" pitchFamily="2" charset="-78"/>
            </a:endParaRPr>
          </a:p>
          <a:p>
            <a:pPr lvl="1" algn="just" rtl="1"/>
            <a:endParaRPr lang="en-US" sz="2000" b="1" dirty="0" smtClean="0">
              <a:cs typeface="B Nazanin" panose="00000400000000000000" pitchFamily="2" charset="-78"/>
            </a:endParaRPr>
          </a:p>
          <a:p>
            <a:pPr lvl="1" algn="just" rtl="1"/>
            <a:endParaRPr lang="en-US" sz="2000" b="1" dirty="0" smtClean="0">
              <a:cs typeface="B Nazanin" panose="00000400000000000000" pitchFamily="2" charset="-78"/>
            </a:endParaRPr>
          </a:p>
          <a:p>
            <a:pPr lvl="1" algn="just" rtl="1"/>
            <a:endParaRPr lang="fa-IR" sz="2000" b="1" dirty="0" smtClean="0">
              <a:cs typeface="B Nazanin" panose="00000400000000000000" pitchFamily="2" charset="-78"/>
            </a:endParaRPr>
          </a:p>
          <a:p>
            <a:pPr algn="just"/>
            <a:endParaRPr lang="en-US" dirty="0">
              <a:cs typeface="B Nazanin" panose="00000400000000000000" pitchFamily="2" charset="-78"/>
            </a:endParaRPr>
          </a:p>
        </p:txBody>
      </p:sp>
      <p:pic>
        <p:nvPicPr>
          <p:cNvPr id="7" name="Picture 6"/>
          <p:cNvPicPr>
            <a:picLocks noChangeAspect="1"/>
          </p:cNvPicPr>
          <p:nvPr/>
        </p:nvPicPr>
        <p:blipFill>
          <a:blip r:embed="rId2"/>
          <a:stretch>
            <a:fillRect/>
          </a:stretch>
        </p:blipFill>
        <p:spPr>
          <a:xfrm>
            <a:off x="135966" y="96378"/>
            <a:ext cx="2182232" cy="1634568"/>
          </a:xfrm>
          <a:prstGeom prst="ellipse">
            <a:avLst/>
          </a:prstGeom>
          <a:ln>
            <a:noFill/>
          </a:ln>
          <a:effectLst>
            <a:softEdge rad="112500"/>
          </a:effectLst>
        </p:spPr>
      </p:pic>
      <p:pic>
        <p:nvPicPr>
          <p:cNvPr id="8" name="Picture 7"/>
          <p:cNvPicPr>
            <a:picLocks noChangeAspect="1"/>
          </p:cNvPicPr>
          <p:nvPr/>
        </p:nvPicPr>
        <p:blipFill>
          <a:blip r:embed="rId3"/>
          <a:stretch>
            <a:fillRect/>
          </a:stretch>
        </p:blipFill>
        <p:spPr>
          <a:xfrm>
            <a:off x="2445050" y="101461"/>
            <a:ext cx="1711061" cy="1829337"/>
          </a:xfrm>
          <a:prstGeom prst="ellipse">
            <a:avLst/>
          </a:prstGeom>
          <a:ln>
            <a:noFill/>
          </a:ln>
          <a:effectLst>
            <a:softEdge rad="112500"/>
          </a:effectLst>
        </p:spPr>
      </p:pic>
      <p:sp>
        <p:nvSpPr>
          <p:cNvPr id="2" name="Slide Number Placeholder 1"/>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2618453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a:r>
              <a:rPr lang="fa-IR" b="1" dirty="0" smtClean="0">
                <a:solidFill>
                  <a:srgbClr val="FFFF00"/>
                </a:solidFill>
                <a:cs typeface="B Titr" panose="00000700000000000000" pitchFamily="2" charset="-78"/>
              </a:rPr>
              <a:t>چالش های فارغ التحصیلان</a:t>
            </a:r>
            <a:endParaRPr lang="en-US" dirty="0">
              <a:solidFill>
                <a:srgbClr val="FFFF00"/>
              </a:solidFill>
              <a:cs typeface="B Titr" panose="00000700000000000000" pitchFamily="2" charset="-78"/>
            </a:endParaRPr>
          </a:p>
        </p:txBody>
      </p:sp>
      <p:sp>
        <p:nvSpPr>
          <p:cNvPr id="5" name="Content Placeholder 2"/>
          <p:cNvSpPr>
            <a:spLocks noGrp="1"/>
          </p:cNvSpPr>
          <p:nvPr>
            <p:ph idx="1"/>
          </p:nvPr>
        </p:nvSpPr>
        <p:spPr>
          <a:xfrm>
            <a:off x="1133342" y="1486246"/>
            <a:ext cx="10655160" cy="4195481"/>
          </a:xfrm>
        </p:spPr>
        <p:txBody>
          <a:bodyPr>
            <a:noAutofit/>
          </a:bodyPr>
          <a:lstStyle/>
          <a:p>
            <a:pPr algn="r" rtl="1"/>
            <a:r>
              <a:rPr lang="fa-IR" sz="2400" b="1" dirty="0" smtClean="0">
                <a:solidFill>
                  <a:srgbClr val="FFFF00"/>
                </a:solidFill>
                <a:cs typeface="B Nazanin" panose="00000400000000000000" pitchFamily="2" charset="-78"/>
              </a:rPr>
              <a:t>عدم دانش کافی فارغ التحصیلان</a:t>
            </a:r>
            <a:endParaRPr lang="fa-IR" sz="2400" b="1" dirty="0">
              <a:solidFill>
                <a:srgbClr val="FFFF00"/>
              </a:solidFill>
              <a:cs typeface="B Nazanin" panose="00000400000000000000" pitchFamily="2" charset="-78"/>
            </a:endParaRPr>
          </a:p>
          <a:p>
            <a:pPr lvl="1" algn="r" rtl="1"/>
            <a:r>
              <a:rPr lang="fa-IR" sz="2000" b="1" dirty="0" smtClean="0">
                <a:cs typeface="B Nazanin" panose="00000400000000000000" pitchFamily="2" charset="-78"/>
              </a:rPr>
              <a:t>در وزارت عتف، مهندسی پرتوپزشکی در دوره های تحصیلات تکمیلی جذب دانشجو دارد. </a:t>
            </a:r>
          </a:p>
          <a:p>
            <a:pPr lvl="1" algn="r" rtl="1"/>
            <a:r>
              <a:rPr lang="fa-IR" sz="2000" b="1" dirty="0" smtClean="0">
                <a:cs typeface="B Nazanin" panose="00000400000000000000" pitchFamily="2" charset="-78"/>
              </a:rPr>
              <a:t>یک دوره کارشناسی ارشد دو ساله که از قضا میان رشته ای بوده و دانشجویان با پیش زمینه های مختلف ورود کرده اند، بستر زمانی کافی برای تعمیق مطالب </a:t>
            </a:r>
            <a:r>
              <a:rPr lang="fa-IR" sz="2000" b="1" dirty="0">
                <a:cs typeface="B Nazanin" panose="00000400000000000000" pitchFamily="2" charset="-78"/>
              </a:rPr>
              <a:t>ع</a:t>
            </a:r>
            <a:r>
              <a:rPr lang="fa-IR" sz="2000" b="1" dirty="0" smtClean="0">
                <a:cs typeface="B Nazanin" panose="00000400000000000000" pitchFamily="2" charset="-78"/>
              </a:rPr>
              <a:t>لمی فراهم نمی آورد. </a:t>
            </a:r>
          </a:p>
          <a:p>
            <a:pPr lvl="1" algn="r" rtl="1"/>
            <a:endParaRPr lang="fa-IR" sz="2000" b="1" dirty="0">
              <a:cs typeface="B Nazanin" panose="00000400000000000000" pitchFamily="2" charset="-78"/>
            </a:endParaRPr>
          </a:p>
          <a:p>
            <a:pPr algn="r" rtl="1"/>
            <a:r>
              <a:rPr lang="fa-IR" sz="2400" b="1" dirty="0">
                <a:solidFill>
                  <a:srgbClr val="FFFF00"/>
                </a:solidFill>
                <a:cs typeface="B Nazanin" panose="00000400000000000000" pitchFamily="2" charset="-78"/>
              </a:rPr>
              <a:t>عدم </a:t>
            </a:r>
            <a:r>
              <a:rPr lang="fa-IR" sz="2400" b="1" dirty="0" smtClean="0">
                <a:solidFill>
                  <a:srgbClr val="FFFF00"/>
                </a:solidFill>
                <a:cs typeface="B Nazanin" panose="00000400000000000000" pitchFamily="2" charset="-78"/>
              </a:rPr>
              <a:t>مهارت کافی </a:t>
            </a:r>
            <a:r>
              <a:rPr lang="fa-IR" sz="2400" b="1" dirty="0">
                <a:solidFill>
                  <a:srgbClr val="FFFF00"/>
                </a:solidFill>
                <a:cs typeface="B Nazanin" panose="00000400000000000000" pitchFamily="2" charset="-78"/>
              </a:rPr>
              <a:t>فارغ </a:t>
            </a:r>
            <a:r>
              <a:rPr lang="fa-IR" sz="2400" b="1" dirty="0" smtClean="0">
                <a:solidFill>
                  <a:srgbClr val="FFFF00"/>
                </a:solidFill>
                <a:cs typeface="B Nazanin" panose="00000400000000000000" pitchFamily="2" charset="-78"/>
              </a:rPr>
              <a:t>التحصیلان</a:t>
            </a:r>
          </a:p>
          <a:p>
            <a:pPr lvl="1" algn="r" rtl="1"/>
            <a:r>
              <a:rPr lang="fa-IR" sz="2000" b="1" dirty="0" smtClean="0">
                <a:cs typeface="B Nazanin" panose="00000400000000000000" pitchFamily="2" charset="-78"/>
              </a:rPr>
              <a:t>تجهیزات و امکانات در رشته پرتوپزشکی به برخی دلایل (هزینه بالا، تحریم ها و همچنین عدم احساس نیاز مراکز تصمیم گیر) بسیار محدود و ناکافی است. </a:t>
            </a:r>
          </a:p>
          <a:p>
            <a:pPr lvl="1" algn="r" rtl="1"/>
            <a:r>
              <a:rPr lang="fa-IR" sz="2000" b="1" dirty="0" smtClean="0">
                <a:cs typeface="B Nazanin" panose="00000400000000000000" pitchFamily="2" charset="-78"/>
              </a:rPr>
              <a:t>یک مقایسه: دانشگاه </a:t>
            </a:r>
            <a:r>
              <a:rPr lang="en-US" sz="2000" b="1" dirty="0" smtClean="0">
                <a:cs typeface="B Nazanin" panose="00000400000000000000" pitchFamily="2" charset="-78"/>
              </a:rPr>
              <a:t>UCL</a:t>
            </a:r>
            <a:r>
              <a:rPr lang="fa-IR" sz="2000" b="1" dirty="0" smtClean="0">
                <a:cs typeface="B Nazanin" panose="00000400000000000000" pitchFamily="2" charset="-78"/>
              </a:rPr>
              <a:t> در بریتانیا، یک شتابدهنده خطی، یک دستگاه </a:t>
            </a:r>
            <a:r>
              <a:rPr lang="en-US" sz="2000" b="1" dirty="0" smtClean="0">
                <a:cs typeface="B Nazanin" panose="00000400000000000000" pitchFamily="2" charset="-78"/>
              </a:rPr>
              <a:t>PET/MRI</a:t>
            </a:r>
            <a:r>
              <a:rPr lang="fa-IR" sz="2000" b="1" dirty="0" smtClean="0">
                <a:cs typeface="B Nazanin" panose="00000400000000000000" pitchFamily="2" charset="-78"/>
              </a:rPr>
              <a:t>، یک شتابدهنده تحقیقاتی پروتون دارد. این درحالیست در کل ایران اسلامی حتی یک دستگاه </a:t>
            </a:r>
            <a:r>
              <a:rPr lang="en-US" sz="2000" b="1" dirty="0" smtClean="0">
                <a:cs typeface="B Nazanin" panose="00000400000000000000" pitchFamily="2" charset="-78"/>
              </a:rPr>
              <a:t>PET/MRI</a:t>
            </a:r>
            <a:r>
              <a:rPr lang="fa-IR" sz="2000" b="1" dirty="0" smtClean="0">
                <a:cs typeface="B Nazanin" panose="00000400000000000000" pitchFamily="2" charset="-78"/>
              </a:rPr>
              <a:t> هم وجود ندارد. </a:t>
            </a:r>
          </a:p>
          <a:p>
            <a:pPr lvl="1" algn="r" rtl="1"/>
            <a:r>
              <a:rPr lang="fa-IR" sz="2000" b="1" dirty="0" smtClean="0">
                <a:cs typeface="B Nazanin" panose="00000400000000000000" pitchFamily="2" charset="-78"/>
              </a:rPr>
              <a:t>کمبود تجهیزات سبب شده است که فارغ التحصیلان این رشته صرفا به مباحث نظری و تئوری پراخته و تقریبا هیچ آشنایی عملی با دستگاه های مهم این رشته نداشته باشند. </a:t>
            </a:r>
            <a:endParaRPr lang="fa-IR" sz="2000" b="1" dirty="0">
              <a:cs typeface="B Nazanin" panose="00000400000000000000" pitchFamily="2" charset="-78"/>
            </a:endParaRPr>
          </a:p>
          <a:p>
            <a:pPr lvl="1" algn="r" rtl="1"/>
            <a:endParaRPr lang="fa-IR" sz="2000" b="1" dirty="0" smtClean="0">
              <a:cs typeface="B Nazanin" panose="00000400000000000000" pitchFamily="2" charset="-78"/>
            </a:endParaRPr>
          </a:p>
          <a:p>
            <a:pPr lvl="1" algn="r" rtl="1"/>
            <a:endParaRPr lang="en-US" sz="2000" b="1" dirty="0" smtClean="0">
              <a:cs typeface="B Nazanin" panose="00000400000000000000" pitchFamily="2" charset="-78"/>
            </a:endParaRPr>
          </a:p>
          <a:p>
            <a:pPr lvl="1" algn="r" rtl="1"/>
            <a:endParaRPr lang="en-US" sz="2000" b="1" dirty="0" smtClean="0">
              <a:cs typeface="B Nazanin" panose="00000400000000000000" pitchFamily="2" charset="-78"/>
            </a:endParaRPr>
          </a:p>
          <a:p>
            <a:pPr lvl="1" algn="r" rtl="1"/>
            <a:endParaRPr lang="fa-IR" sz="2000" b="1" dirty="0" smtClean="0">
              <a:cs typeface="B Nazanin" panose="00000400000000000000" pitchFamily="2" charset="-78"/>
            </a:endParaRPr>
          </a:p>
          <a:p>
            <a:endParaRPr lang="en-US" dirty="0">
              <a:cs typeface="B Nazanin" panose="00000400000000000000" pitchFamily="2" charset="-78"/>
            </a:endParaRPr>
          </a:p>
        </p:txBody>
      </p:sp>
      <p:grpSp>
        <p:nvGrpSpPr>
          <p:cNvPr id="8" name="Group 7"/>
          <p:cNvGrpSpPr/>
          <p:nvPr/>
        </p:nvGrpSpPr>
        <p:grpSpPr>
          <a:xfrm>
            <a:off x="4453226" y="2249741"/>
            <a:ext cx="4015391" cy="3035492"/>
            <a:chOff x="517973" y="323552"/>
            <a:chExt cx="3250746" cy="2609508"/>
          </a:xfrm>
        </p:grpSpPr>
        <p:pic>
          <p:nvPicPr>
            <p:cNvPr id="6" name="Picture 5"/>
            <p:cNvPicPr>
              <a:picLocks noChangeAspect="1"/>
            </p:cNvPicPr>
            <p:nvPr/>
          </p:nvPicPr>
          <p:blipFill>
            <a:blip r:embed="rId2"/>
            <a:stretch>
              <a:fillRect/>
            </a:stretch>
          </p:blipFill>
          <p:spPr>
            <a:xfrm>
              <a:off x="646111" y="323552"/>
              <a:ext cx="3122608" cy="2070986"/>
            </a:xfrm>
            <a:prstGeom prst="rect">
              <a:avLst/>
            </a:prstGeom>
          </p:spPr>
        </p:pic>
        <p:sp>
          <p:nvSpPr>
            <p:cNvPr id="7" name="AutoShape 24"/>
            <p:cNvSpPr>
              <a:spLocks noChangeArrowheads="1"/>
            </p:cNvSpPr>
            <p:nvPr/>
          </p:nvSpPr>
          <p:spPr bwMode="gray">
            <a:xfrm flipH="1">
              <a:off x="517973" y="2523704"/>
              <a:ext cx="3250746" cy="409356"/>
            </a:xfrm>
            <a:prstGeom prst="roundRect">
              <a:avLst>
                <a:gd name="adj" fmla="val 50000"/>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b="1" dirty="0" smtClean="0">
                  <a:solidFill>
                    <a:srgbClr val="7030A0"/>
                  </a:solidFill>
                  <a:cs typeface="B Nazanin" panose="00000400000000000000" pitchFamily="2" charset="-78"/>
                </a:rPr>
                <a:t>PET/MRI in UCL</a:t>
              </a:r>
              <a:r>
                <a:rPr lang="fa-IR" sz="2000" b="1" dirty="0" smtClean="0">
                  <a:solidFill>
                    <a:srgbClr val="7030A0"/>
                  </a:solidFill>
                  <a:cs typeface="B Nazanin" panose="00000400000000000000" pitchFamily="2" charset="-78"/>
                </a:rPr>
                <a:t> </a:t>
              </a:r>
              <a:r>
                <a:rPr lang="en-US" sz="2000" b="1" dirty="0" smtClean="0">
                  <a:solidFill>
                    <a:srgbClr val="7030A0"/>
                  </a:solidFill>
                  <a:cs typeface="B Nazanin" panose="00000400000000000000" pitchFamily="2" charset="-78"/>
                </a:rPr>
                <a:t>University</a:t>
              </a:r>
              <a:endParaRPr lang="fa-IR" sz="2000" b="1" dirty="0">
                <a:solidFill>
                  <a:srgbClr val="7030A0"/>
                </a:solidFill>
                <a:cs typeface="B Nazanin" panose="00000400000000000000" pitchFamily="2" charset="-78"/>
              </a:endParaRPr>
            </a:p>
          </p:txBody>
        </p:sp>
      </p:grpSp>
      <p:sp>
        <p:nvSpPr>
          <p:cNvPr id="2" name="Slide Number Placeholder 1"/>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74409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a:r>
              <a:rPr lang="fa-IR" b="1" dirty="0" smtClean="0">
                <a:solidFill>
                  <a:srgbClr val="FFFF00"/>
                </a:solidFill>
                <a:cs typeface="B Titr" panose="00000700000000000000" pitchFamily="2" charset="-78"/>
              </a:rPr>
              <a:t>چالش های فارغ التحصیلان</a:t>
            </a:r>
            <a:endParaRPr lang="en-US" dirty="0">
              <a:solidFill>
                <a:srgbClr val="FFFF00"/>
              </a:solidFill>
              <a:cs typeface="B Titr" panose="00000700000000000000" pitchFamily="2" charset="-78"/>
            </a:endParaRPr>
          </a:p>
        </p:txBody>
      </p:sp>
      <p:sp>
        <p:nvSpPr>
          <p:cNvPr id="5" name="Content Placeholder 2"/>
          <p:cNvSpPr>
            <a:spLocks noGrp="1"/>
          </p:cNvSpPr>
          <p:nvPr>
            <p:ph idx="1"/>
          </p:nvPr>
        </p:nvSpPr>
        <p:spPr>
          <a:xfrm>
            <a:off x="1262131" y="1408975"/>
            <a:ext cx="10500614" cy="4195481"/>
          </a:xfrm>
        </p:spPr>
        <p:txBody>
          <a:bodyPr>
            <a:noAutofit/>
          </a:bodyPr>
          <a:lstStyle/>
          <a:p>
            <a:pPr algn="just" rtl="1"/>
            <a:r>
              <a:rPr lang="fa-IR" sz="2400" b="1" dirty="0" smtClean="0">
                <a:solidFill>
                  <a:srgbClr val="FFFF00"/>
                </a:solidFill>
                <a:cs typeface="B Nazanin" panose="00000400000000000000" pitchFamily="2" charset="-78"/>
              </a:rPr>
              <a:t>عدم آشنایی بستر جامعه علمی (داخلی و بین المللی) با این رشته </a:t>
            </a:r>
            <a:endParaRPr lang="fa-IR" sz="2400" b="1" dirty="0">
              <a:solidFill>
                <a:srgbClr val="FFFF00"/>
              </a:solidFill>
              <a:cs typeface="B Nazanin" panose="00000400000000000000" pitchFamily="2" charset="-78"/>
            </a:endParaRPr>
          </a:p>
          <a:p>
            <a:pPr lvl="1" algn="just" rtl="1"/>
            <a:r>
              <a:rPr lang="fa-IR" sz="2000" b="1" dirty="0" smtClean="0">
                <a:cs typeface="B Nazanin" panose="00000400000000000000" pitchFamily="2" charset="-78"/>
              </a:rPr>
              <a:t>در بسیاری از بیمارستان ها و مراکز تحقیقاتی به کرات دیده شده است که حتی نام این رشته را تاکنون نشنیده اند. </a:t>
            </a:r>
          </a:p>
          <a:p>
            <a:pPr lvl="1" algn="just" rtl="1"/>
            <a:r>
              <a:rPr lang="fa-IR" sz="2000" b="1" dirty="0" smtClean="0">
                <a:cs typeface="B Nazanin" panose="00000400000000000000" pitchFamily="2" charset="-78"/>
              </a:rPr>
              <a:t>در دنیا نیز این رشته مشابه خارجی نداشته و تنها فیزیک پزشکی شناخته شده است. </a:t>
            </a:r>
          </a:p>
          <a:p>
            <a:pPr lvl="1" algn="just" rtl="1"/>
            <a:r>
              <a:rPr lang="fa-IR" sz="2000" b="1" dirty="0" smtClean="0">
                <a:cs typeface="B Nazanin" panose="00000400000000000000" pitchFamily="2" charset="-78"/>
              </a:rPr>
              <a:t>در یک کلام: اعتماد کافی به فارغ التحصیلان این رشته وجود ندارد. </a:t>
            </a:r>
          </a:p>
          <a:p>
            <a:pPr lvl="1" algn="just" rtl="1"/>
            <a:endParaRPr lang="fa-IR" sz="2000" b="1" dirty="0">
              <a:cs typeface="B Nazanin" panose="00000400000000000000" pitchFamily="2" charset="-78"/>
            </a:endParaRPr>
          </a:p>
          <a:p>
            <a:pPr algn="just" rtl="1"/>
            <a:r>
              <a:rPr lang="fa-IR" sz="2400" b="1" dirty="0" smtClean="0">
                <a:solidFill>
                  <a:srgbClr val="FFFF00"/>
                </a:solidFill>
                <a:cs typeface="B Nazanin" panose="00000400000000000000" pitchFamily="2" charset="-78"/>
              </a:rPr>
              <a:t>عدم سهولت پذیرش در دانشگاه های معتبر خارجی</a:t>
            </a:r>
            <a:endParaRPr lang="fa-IR" sz="2400" b="1" dirty="0">
              <a:solidFill>
                <a:srgbClr val="FFFF00"/>
              </a:solidFill>
              <a:cs typeface="B Nazanin" panose="00000400000000000000" pitchFamily="2" charset="-78"/>
            </a:endParaRPr>
          </a:p>
          <a:p>
            <a:pPr lvl="1" algn="just" rtl="1"/>
            <a:r>
              <a:rPr lang="fa-IR" sz="2000" b="1" dirty="0" smtClean="0">
                <a:cs typeface="B Nazanin" panose="00000400000000000000" pitchFamily="2" charset="-78"/>
              </a:rPr>
              <a:t>دانشجویان این رشته با عتوان «مهندسی هسته ای» فارغ التحصیل می شوند! سفارت کشورهای اروپایی و آمریکایی از پذیرش فارغ التحصیلان این رشته به بهانه معذوریت های تحریم های هسته ای سر باز می زنند. </a:t>
            </a:r>
          </a:p>
          <a:p>
            <a:pPr lvl="1" algn="just" rtl="1"/>
            <a:r>
              <a:rPr lang="fa-IR" sz="2000" b="1" dirty="0" smtClean="0">
                <a:cs typeface="B Nazanin" panose="00000400000000000000" pitchFamily="2" charset="-78"/>
              </a:rPr>
              <a:t>البته، اخیرا برخی دانشگاه ها در یک اقدام مثبت عنوان دانشکده و همچنین رشته را به عنوان مهندسی انرژی تغییر داده اند. </a:t>
            </a:r>
          </a:p>
          <a:p>
            <a:pPr lvl="2" algn="just" rtl="1"/>
            <a:endParaRPr lang="fa-IR" sz="2000" b="1" dirty="0">
              <a:cs typeface="B Nazanin" panose="00000400000000000000" pitchFamily="2" charset="-78"/>
            </a:endParaRPr>
          </a:p>
          <a:p>
            <a:pPr algn="just" rtl="1"/>
            <a:endParaRPr lang="fa-IR" b="1" dirty="0" smtClean="0">
              <a:cs typeface="B Nazanin" panose="00000400000000000000" pitchFamily="2" charset="-78"/>
            </a:endParaRPr>
          </a:p>
          <a:p>
            <a:pPr lvl="1" algn="just" rtl="1"/>
            <a:endParaRPr lang="en-US" sz="2000" b="1" dirty="0" smtClean="0">
              <a:cs typeface="B Nazanin" panose="00000400000000000000" pitchFamily="2" charset="-78"/>
            </a:endParaRPr>
          </a:p>
          <a:p>
            <a:pPr lvl="1" algn="just" rtl="1"/>
            <a:endParaRPr lang="en-US" sz="2000" b="1" dirty="0" smtClean="0">
              <a:cs typeface="B Nazanin" panose="00000400000000000000" pitchFamily="2" charset="-78"/>
            </a:endParaRPr>
          </a:p>
          <a:p>
            <a:pPr lvl="1" algn="just" rtl="1"/>
            <a:endParaRPr lang="fa-IR" sz="2000" b="1" dirty="0" smtClean="0">
              <a:cs typeface="B Nazanin" panose="00000400000000000000" pitchFamily="2" charset="-78"/>
            </a:endParaRPr>
          </a:p>
          <a:p>
            <a:pPr algn="just"/>
            <a:endParaRPr lang="en-US" dirty="0">
              <a:cs typeface="B Nazanin" panose="00000400000000000000" pitchFamily="2" charset="-78"/>
            </a:endParaRPr>
          </a:p>
        </p:txBody>
      </p:sp>
      <p:sp>
        <p:nvSpPr>
          <p:cNvPr id="6" name="Freeform 7"/>
          <p:cNvSpPr>
            <a:spLocks/>
          </p:cNvSpPr>
          <p:nvPr/>
        </p:nvSpPr>
        <p:spPr bwMode="gray">
          <a:xfrm>
            <a:off x="9916732" y="5604456"/>
            <a:ext cx="1140421" cy="104640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C000"/>
          </a:solidFill>
          <a:ln>
            <a:noFill/>
          </a:ln>
          <a:extLst/>
        </p:spPr>
        <p:txBody>
          <a:bodyPr/>
          <a:lstStyle/>
          <a:p>
            <a:endParaRPr lang="en-US"/>
          </a:p>
        </p:txBody>
      </p:sp>
      <p:sp>
        <p:nvSpPr>
          <p:cNvPr id="7" name="Rectangle 5"/>
          <p:cNvSpPr>
            <a:spLocks noChangeArrowheads="1"/>
          </p:cNvSpPr>
          <p:nvPr/>
        </p:nvSpPr>
        <p:spPr bwMode="gray">
          <a:xfrm>
            <a:off x="4198514" y="5914535"/>
            <a:ext cx="5249760" cy="646178"/>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lvl="2" algn="r" rtl="1"/>
            <a:r>
              <a:rPr lang="fa-IR" sz="2000" b="1" dirty="0">
                <a:solidFill>
                  <a:srgbClr val="7030A0"/>
                </a:solidFill>
                <a:cs typeface="B Nazanin" panose="00000400000000000000" pitchFamily="2" charset="-78"/>
              </a:rPr>
              <a:t>دانشگاه های صنعتی شریف و امیرکبیر </a:t>
            </a:r>
          </a:p>
        </p:txBody>
      </p:sp>
      <p:sp>
        <p:nvSpPr>
          <p:cNvPr id="2" name="Slide Number Placeholder 1"/>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700982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25</a:t>
            </a:fld>
            <a:endParaRPr lang="en-US" dirty="0"/>
          </a:p>
        </p:txBody>
      </p:sp>
      <p:pic>
        <p:nvPicPr>
          <p:cNvPr id="4" name="Picture 3"/>
          <p:cNvPicPr>
            <a:picLocks noChangeAspect="1"/>
          </p:cNvPicPr>
          <p:nvPr/>
        </p:nvPicPr>
        <p:blipFill>
          <a:blip r:embed="rId2"/>
          <a:stretch>
            <a:fillRect/>
          </a:stretch>
        </p:blipFill>
        <p:spPr>
          <a:xfrm>
            <a:off x="0" y="0"/>
            <a:ext cx="12192000" cy="6949476"/>
          </a:xfrm>
          <a:prstGeom prst="rect">
            <a:avLst/>
          </a:prstGeom>
        </p:spPr>
      </p:pic>
      <p:sp>
        <p:nvSpPr>
          <p:cNvPr id="7" name="WordArt 4"/>
          <p:cNvSpPr>
            <a:spLocks noChangeArrowheads="1" noChangeShapeType="1" noTextEdit="1"/>
          </p:cNvSpPr>
          <p:nvPr/>
        </p:nvSpPr>
        <p:spPr bwMode="gray">
          <a:xfrm>
            <a:off x="3216275" y="3213279"/>
            <a:ext cx="5759450" cy="1600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Normal3" dir="t"/>
            </a:scene3d>
            <a:sp3d extrusionH="121893000" prstMaterial="legacyMetal">
              <a:extrusionClr>
                <a:srgbClr val="2032B8"/>
              </a:extrusionClr>
              <a:contourClr>
                <a:srgbClr val="36A5DC"/>
              </a:contourClr>
            </a:sp3d>
          </a:bodyPr>
          <a:lstStyle/>
          <a:p>
            <a:r>
              <a:rPr lang="fa-IR" sz="3600" b="1" kern="10" dirty="0" smtClean="0">
                <a:ln w="9525">
                  <a:round/>
                  <a:headEnd/>
                  <a:tailEnd/>
                </a:ln>
                <a:gradFill rotWithShape="1">
                  <a:gsLst>
                    <a:gs pos="0">
                      <a:srgbClr val="36A5DC"/>
                    </a:gs>
                    <a:gs pos="100000">
                      <a:srgbClr val="C8FBFC"/>
                    </a:gs>
                  </a:gsLst>
                  <a:lin ang="5400000" scaled="1"/>
                </a:gradFill>
                <a:latin typeface="Times New Roman" panose="02020603050405020304" pitchFamily="18" charset="0"/>
                <a:cs typeface="Times New Roman" panose="02020603050405020304" pitchFamily="18" charset="0"/>
              </a:rPr>
              <a:t>با تشکر از توجه شما </a:t>
            </a:r>
            <a:endParaRPr lang="en-US" sz="3600" b="1" kern="10" dirty="0">
              <a:ln w="9525">
                <a:round/>
                <a:headEnd/>
                <a:tailEnd/>
              </a:ln>
              <a:gradFill rotWithShape="1">
                <a:gsLst>
                  <a:gs pos="0">
                    <a:srgbClr val="36A5DC"/>
                  </a:gs>
                  <a:gs pos="100000">
                    <a:srgbClr val="C8FBFC"/>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93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rtl="1"/>
            <a:r>
              <a:rPr lang="fa-IR" dirty="0" smtClean="0">
                <a:solidFill>
                  <a:srgbClr val="FFFF00"/>
                </a:solidFill>
                <a:cs typeface="B Titr" panose="00000700000000000000" pitchFamily="2" charset="-78"/>
              </a:rPr>
              <a:t>پرتوپزشکی در یک نگاه</a:t>
            </a:r>
            <a:endParaRPr lang="en-US" dirty="0">
              <a:solidFill>
                <a:srgbClr val="FFFF00"/>
              </a:solidFill>
              <a:cs typeface="B Titr" panose="00000700000000000000" pitchFamily="2" charset="-78"/>
            </a:endParaRPr>
          </a:p>
        </p:txBody>
      </p:sp>
      <p:grpSp>
        <p:nvGrpSpPr>
          <p:cNvPr id="6" name="Group 5"/>
          <p:cNvGrpSpPr/>
          <p:nvPr/>
        </p:nvGrpSpPr>
        <p:grpSpPr>
          <a:xfrm>
            <a:off x="0" y="1536391"/>
            <a:ext cx="11938714" cy="3040482"/>
            <a:chOff x="-1364343" y="1598092"/>
            <a:chExt cx="10245818" cy="3040482"/>
          </a:xfrm>
        </p:grpSpPr>
        <p:grpSp>
          <p:nvGrpSpPr>
            <p:cNvPr id="7" name="Group 6"/>
            <p:cNvGrpSpPr/>
            <p:nvPr/>
          </p:nvGrpSpPr>
          <p:grpSpPr>
            <a:xfrm>
              <a:off x="-1364343" y="1598092"/>
              <a:ext cx="10245818" cy="3040482"/>
              <a:chOff x="-1427729" y="1563143"/>
              <a:chExt cx="10245818" cy="3040482"/>
            </a:xfrm>
          </p:grpSpPr>
          <p:sp>
            <p:nvSpPr>
              <p:cNvPr id="9" name="Oval 23"/>
              <p:cNvSpPr>
                <a:spLocks noChangeArrowheads="1"/>
              </p:cNvSpPr>
              <p:nvPr/>
            </p:nvSpPr>
            <p:spPr bwMode="gray">
              <a:xfrm flipH="1">
                <a:off x="6143342" y="1563143"/>
                <a:ext cx="2674747" cy="3040482"/>
              </a:xfrm>
              <a:prstGeom prst="ellipse">
                <a:avLst/>
              </a:prstGeom>
              <a:gradFill rotWithShape="1">
                <a:gsLst>
                  <a:gs pos="0">
                    <a:schemeClr val="hlink"/>
                  </a:gs>
                  <a:gs pos="100000">
                    <a:schemeClr val="hlink">
                      <a:gamma/>
                      <a:shade val="63529"/>
                      <a:invGamma/>
                    </a:schemeClr>
                  </a:gs>
                </a:gsLst>
                <a:path path="shape">
                  <a:fillToRect l="50000" t="50000" r="50000" b="50000"/>
                </a:path>
              </a:gradFill>
              <a:ln w="2857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endParaRPr lang="fa-IR" sz="2000" b="1" dirty="0">
                  <a:solidFill>
                    <a:srgbClr val="FFFF00"/>
                  </a:solidFill>
                  <a:cs typeface="B Nazanin" panose="00000400000000000000" pitchFamily="2" charset="-78"/>
                </a:endParaRPr>
              </a:p>
            </p:txBody>
          </p:sp>
          <p:sp>
            <p:nvSpPr>
              <p:cNvPr id="10" name="AutoShape 24"/>
              <p:cNvSpPr>
                <a:spLocks noChangeArrowheads="1"/>
              </p:cNvSpPr>
              <p:nvPr/>
            </p:nvSpPr>
            <p:spPr bwMode="gray">
              <a:xfrm flipH="1">
                <a:off x="1993400" y="2001189"/>
                <a:ext cx="4553034" cy="500063"/>
              </a:xfrm>
              <a:prstGeom prst="roundRect">
                <a:avLst>
                  <a:gd name="adj" fmla="val 50000"/>
                </a:avLst>
              </a:prstGeom>
              <a:gradFill rotWithShape="1">
                <a:gsLst>
                  <a:gs pos="0">
                    <a:srgbClr val="CCFFFF"/>
                  </a:gs>
                  <a:gs pos="100000">
                    <a:srgbClr val="CCFFFF">
                      <a:gamma/>
                      <a:tint val="5882"/>
                      <a:invGamma/>
                    </a:srgbClr>
                  </a:gs>
                </a:gsLst>
                <a:lin ang="0" scaled="1"/>
              </a:gradFill>
              <a:ln w="381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r>
                  <a:rPr lang="fa-IR" sz="2000" dirty="0">
                    <a:solidFill>
                      <a:srgbClr val="7030A0"/>
                    </a:solidFill>
                    <a:cs typeface="B Nazanin" panose="00000400000000000000" pitchFamily="2" charset="-78"/>
                  </a:rPr>
                  <a:t>یک گرایش مهندسی هسته ای</a:t>
                </a:r>
              </a:p>
            </p:txBody>
          </p:sp>
          <p:sp>
            <p:nvSpPr>
              <p:cNvPr id="11" name="AutoShape 25"/>
              <p:cNvSpPr>
                <a:spLocks noChangeArrowheads="1"/>
              </p:cNvSpPr>
              <p:nvPr/>
            </p:nvSpPr>
            <p:spPr bwMode="gray">
              <a:xfrm flipH="1">
                <a:off x="-902190" y="3422014"/>
                <a:ext cx="7279905" cy="498475"/>
              </a:xfrm>
              <a:prstGeom prst="roundRect">
                <a:avLst>
                  <a:gd name="adj" fmla="val 50000"/>
                </a:avLst>
              </a:prstGeom>
              <a:gradFill rotWithShape="1">
                <a:gsLst>
                  <a:gs pos="0">
                    <a:srgbClr val="CBFEAE"/>
                  </a:gs>
                  <a:gs pos="100000">
                    <a:srgbClr val="CBFEAE">
                      <a:gamma/>
                      <a:tint val="5882"/>
                      <a:invGamma/>
                    </a:srgbClr>
                  </a:gs>
                </a:gsLst>
                <a:lin ang="0" scaled="1"/>
              </a:gradFill>
              <a:ln w="381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sz="2000" dirty="0">
                    <a:solidFill>
                      <a:srgbClr val="7030A0"/>
                    </a:solidFill>
                    <a:cs typeface="B Nazanin" panose="00000400000000000000" pitchFamily="2" charset="-78"/>
                  </a:rPr>
                  <a:t>ترکیبی از رشته </a:t>
                </a:r>
                <a:r>
                  <a:rPr lang="fa-IR" sz="2000" dirty="0" smtClean="0">
                    <a:solidFill>
                      <a:srgbClr val="7030A0"/>
                    </a:solidFill>
                    <a:cs typeface="B Nazanin" panose="00000400000000000000" pitchFamily="2" charset="-78"/>
                  </a:rPr>
                  <a:t>های </a:t>
                </a:r>
                <a:r>
                  <a:rPr lang="fa-IR" sz="2000" dirty="0">
                    <a:solidFill>
                      <a:srgbClr val="7030A0"/>
                    </a:solidFill>
                    <a:cs typeface="B Nazanin" panose="00000400000000000000" pitchFamily="2" charset="-78"/>
                  </a:rPr>
                  <a:t>فیزیک، ریاضی، شیمی، مهندسی هسته ای، رادیوبیولوژی، مهندسی برق و </a:t>
                </a:r>
                <a:r>
                  <a:rPr lang="fa-IR" sz="2000" dirty="0" smtClean="0">
                    <a:solidFill>
                      <a:srgbClr val="7030A0"/>
                    </a:solidFill>
                    <a:cs typeface="B Nazanin" panose="00000400000000000000" pitchFamily="2" charset="-78"/>
                  </a:rPr>
                  <a:t>پزشکی</a:t>
                </a:r>
                <a:endParaRPr lang="fa-IR" sz="2000" dirty="0">
                  <a:solidFill>
                    <a:srgbClr val="7030A0"/>
                  </a:solidFill>
                  <a:cs typeface="B Nazanin" panose="00000400000000000000" pitchFamily="2" charset="-78"/>
                </a:endParaRPr>
              </a:p>
            </p:txBody>
          </p:sp>
          <p:sp>
            <p:nvSpPr>
              <p:cNvPr id="12" name="AutoShape 26"/>
              <p:cNvSpPr>
                <a:spLocks noChangeArrowheads="1"/>
              </p:cNvSpPr>
              <p:nvPr/>
            </p:nvSpPr>
            <p:spPr bwMode="gray">
              <a:xfrm flipH="1">
                <a:off x="141748" y="2670810"/>
                <a:ext cx="6205738" cy="500062"/>
              </a:xfrm>
              <a:prstGeom prst="roundRect">
                <a:avLst>
                  <a:gd name="adj" fmla="val 50000"/>
                </a:avLst>
              </a:prstGeom>
              <a:gradFill rotWithShape="1">
                <a:gsLst>
                  <a:gs pos="0">
                    <a:srgbClr val="CCFFFF"/>
                  </a:gs>
                  <a:gs pos="100000">
                    <a:srgbClr val="CCFFFF">
                      <a:gamma/>
                      <a:tint val="5882"/>
                      <a:invGamma/>
                    </a:srgbClr>
                  </a:gs>
                </a:gsLst>
                <a:lin ang="0" scaled="1"/>
              </a:gradFill>
              <a:ln w="381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0" hangingPunct="0"/>
                <a:endParaRPr lang="fa-IR" sz="2000" b="1" dirty="0" smtClean="0">
                  <a:solidFill>
                    <a:srgbClr val="7030A0"/>
                  </a:solidFill>
                  <a:cs typeface="B Nazanin" panose="00000400000000000000" pitchFamily="2" charset="-78"/>
                </a:endParaRPr>
              </a:p>
              <a:p>
                <a:pPr algn="r" rtl="1"/>
                <a:r>
                  <a:rPr lang="fa-IR" sz="2000" dirty="0">
                    <a:solidFill>
                      <a:srgbClr val="7030A0"/>
                    </a:solidFill>
                    <a:cs typeface="B Nazanin" panose="00000400000000000000" pitchFamily="2" charset="-78"/>
                  </a:rPr>
                  <a:t>اغلب به عنوان یک میان رشته (در مقاطع تحصیلات تکمیلی) نگریسته می شود.</a:t>
                </a:r>
              </a:p>
              <a:p>
                <a:pPr algn="ctr" eaLnBrk="0" hangingPunct="0"/>
                <a:endParaRPr lang="en-US" altLang="en-US" sz="2000" b="1" dirty="0">
                  <a:solidFill>
                    <a:srgbClr val="7030A0"/>
                  </a:solidFill>
                  <a:cs typeface="B Nazanin" panose="00000400000000000000" pitchFamily="2" charset="-78"/>
                </a:endParaRPr>
              </a:p>
            </p:txBody>
          </p:sp>
          <p:sp>
            <p:nvSpPr>
              <p:cNvPr id="13" name="AutoShape 27"/>
              <p:cNvSpPr>
                <a:spLocks noChangeArrowheads="1"/>
              </p:cNvSpPr>
              <p:nvPr/>
            </p:nvSpPr>
            <p:spPr bwMode="gray">
              <a:xfrm flipH="1">
                <a:off x="-1427729" y="4131935"/>
                <a:ext cx="8273539" cy="471689"/>
              </a:xfrm>
              <a:prstGeom prst="roundRect">
                <a:avLst>
                  <a:gd name="adj" fmla="val 50000"/>
                </a:avLst>
              </a:prstGeom>
              <a:gradFill rotWithShape="1">
                <a:gsLst>
                  <a:gs pos="0">
                    <a:srgbClr val="CBFEAE"/>
                  </a:gs>
                  <a:gs pos="100000">
                    <a:srgbClr val="CBFEAE">
                      <a:gamma/>
                      <a:tint val="5882"/>
                      <a:invGamma/>
                    </a:srgbClr>
                  </a:gs>
                </a:gsLst>
                <a:lin ang="0" scaled="1"/>
              </a:gradFill>
              <a:ln w="381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r>
                  <a:rPr lang="fa-IR" sz="2000" dirty="0" smtClean="0">
                    <a:solidFill>
                      <a:srgbClr val="7030A0"/>
                    </a:solidFill>
                    <a:cs typeface="B Nazanin" panose="00000400000000000000" pitchFamily="2" charset="-78"/>
                  </a:rPr>
                  <a:t>به </a:t>
                </a:r>
                <a:r>
                  <a:rPr lang="fa-IR" sz="2000" dirty="0">
                    <a:solidFill>
                      <a:srgbClr val="7030A0"/>
                    </a:solidFill>
                    <a:cs typeface="B Nazanin" panose="00000400000000000000" pitchFamily="2" charset="-78"/>
                  </a:rPr>
                  <a:t>عنوان مثال؛ درمان سرطان با پرتوها (پرتودرمانی) و سیستم های </a:t>
                </a:r>
                <a:r>
                  <a:rPr lang="fa-IR" sz="2000" dirty="0" smtClean="0">
                    <a:solidFill>
                      <a:srgbClr val="7030A0"/>
                    </a:solidFill>
                    <a:cs typeface="B Nazanin" panose="00000400000000000000" pitchFamily="2" charset="-78"/>
                  </a:rPr>
                  <a:t>تصویربرداری پزشکی(مثل </a:t>
                </a:r>
                <a:r>
                  <a:rPr lang="en-US" sz="2000" dirty="0">
                    <a:solidFill>
                      <a:srgbClr val="7030A0"/>
                    </a:solidFill>
                    <a:cs typeface="B Nazanin" panose="00000400000000000000" pitchFamily="2" charset="-78"/>
                  </a:rPr>
                  <a:t>CT Scan</a:t>
                </a:r>
                <a:r>
                  <a:rPr lang="fa-IR" sz="2000" dirty="0" smtClean="0">
                    <a:solidFill>
                      <a:srgbClr val="7030A0"/>
                    </a:solidFill>
                    <a:cs typeface="B Nazanin" panose="00000400000000000000" pitchFamily="2" charset="-78"/>
                  </a:rPr>
                  <a:t>)</a:t>
                </a:r>
                <a:endParaRPr lang="fa-IR" sz="2000" dirty="0">
                  <a:solidFill>
                    <a:srgbClr val="7030A0"/>
                  </a:solidFill>
                  <a:cs typeface="B Nazanin" panose="00000400000000000000" pitchFamily="2" charset="-78"/>
                </a:endParaRPr>
              </a:p>
            </p:txBody>
          </p:sp>
        </p:grpSp>
        <p:sp>
          <p:nvSpPr>
            <p:cNvPr id="8" name="TextBox 7"/>
            <p:cNvSpPr txBox="1"/>
            <p:nvPr/>
          </p:nvSpPr>
          <p:spPr>
            <a:xfrm>
              <a:off x="6462967" y="1949228"/>
              <a:ext cx="2216868" cy="2677656"/>
            </a:xfrm>
            <a:prstGeom prst="rect">
              <a:avLst/>
            </a:prstGeom>
            <a:noFill/>
          </p:spPr>
          <p:txBody>
            <a:bodyPr wrap="square" rtlCol="0">
              <a:spAutoFit/>
            </a:bodyPr>
            <a:lstStyle/>
            <a:p>
              <a:pPr algn="ctr" rtl="1"/>
              <a:r>
                <a:rPr lang="fa-IR" sz="2800" b="1" dirty="0">
                  <a:solidFill>
                    <a:srgbClr val="FFFF00"/>
                  </a:solidFill>
                  <a:cs typeface="B Nazanin" panose="00000400000000000000" pitchFamily="2" charset="-78"/>
                </a:rPr>
                <a:t>پرتوپزشکی: علم مطالعه کاربرد پرتوها (یونساز و غیریونساز) در پزشکی و محیط زیست</a:t>
              </a:r>
            </a:p>
          </p:txBody>
        </p:sp>
      </p:grpSp>
      <p:pic>
        <p:nvPicPr>
          <p:cNvPr id="15" name="Picture 14"/>
          <p:cNvPicPr>
            <a:picLocks noChangeAspect="1"/>
          </p:cNvPicPr>
          <p:nvPr/>
        </p:nvPicPr>
        <p:blipFill>
          <a:blip r:embed="rId2"/>
          <a:stretch>
            <a:fillRect/>
          </a:stretch>
        </p:blipFill>
        <p:spPr>
          <a:xfrm>
            <a:off x="364025" y="191236"/>
            <a:ext cx="2732335" cy="2100059"/>
          </a:xfrm>
          <a:prstGeom prst="rect">
            <a:avLst/>
          </a:prstGeom>
        </p:spPr>
      </p:pic>
      <p:pic>
        <p:nvPicPr>
          <p:cNvPr id="14" name="Picture 2055" descr="http://www.griffwason.com/gw_images/MRI_scanner/glw-ct_scann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9" y="4648716"/>
            <a:ext cx="1967051" cy="2117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2" descr="http://www.toshiba-medical.eu/eu/wp-content/uploads/sites/2/2013/05/System_RadiologyAndFluoroscopy_overview_01_ultimax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453" y="4692156"/>
            <a:ext cx="1921814" cy="20315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761330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76070" y="35043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4400" b="1" dirty="0" smtClean="0">
                <a:solidFill>
                  <a:srgbClr val="FFFF00"/>
                </a:solidFill>
                <a:cs typeface="B Titr" panose="00000700000000000000" pitchFamily="2" charset="-78"/>
              </a:rPr>
              <a:t>تاریخچه</a:t>
            </a:r>
            <a:r>
              <a:rPr lang="en-US" sz="4400" b="1" dirty="0" smtClean="0">
                <a:solidFill>
                  <a:srgbClr val="FFFF00"/>
                </a:solidFill>
                <a:cs typeface="B Titr" panose="00000700000000000000" pitchFamily="2" charset="-78"/>
              </a:rPr>
              <a:t> </a:t>
            </a:r>
            <a:r>
              <a:rPr lang="fa-IR" sz="4400" b="1" dirty="0" smtClean="0">
                <a:solidFill>
                  <a:srgbClr val="FFFF00"/>
                </a:solidFill>
                <a:cs typeface="B Titr" panose="00000700000000000000" pitchFamily="2" charset="-78"/>
              </a:rPr>
              <a:t> پرتو پزشکی</a:t>
            </a:r>
            <a:endParaRPr lang="en-US" sz="4400" b="1" dirty="0">
              <a:solidFill>
                <a:srgbClr val="FFFF00"/>
              </a:solidFill>
              <a:cs typeface="B Titr" panose="00000700000000000000" pitchFamily="2" charset="-78"/>
            </a:endParaRPr>
          </a:p>
        </p:txBody>
      </p:sp>
      <p:pic>
        <p:nvPicPr>
          <p:cNvPr id="8" name="Picture 2" descr="File:First medical X-ray by Wilhelm Röntgen of his wife Anna Bertha Ludwig's hand - 18951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61" y="715122"/>
            <a:ext cx="2015882" cy="2996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15" y="4127575"/>
            <a:ext cx="1873320" cy="246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2606828" y="2365660"/>
            <a:ext cx="9038118" cy="3199407"/>
            <a:chOff x="-254963" y="680020"/>
            <a:chExt cx="9038118" cy="3199407"/>
          </a:xfrm>
        </p:grpSpPr>
        <p:grpSp>
          <p:nvGrpSpPr>
            <p:cNvPr id="23" name="Group 22"/>
            <p:cNvGrpSpPr/>
            <p:nvPr/>
          </p:nvGrpSpPr>
          <p:grpSpPr>
            <a:xfrm>
              <a:off x="-254963" y="680020"/>
              <a:ext cx="9038118" cy="3199407"/>
              <a:chOff x="-254963" y="680020"/>
              <a:chExt cx="9038118" cy="3199407"/>
            </a:xfrm>
          </p:grpSpPr>
          <p:grpSp>
            <p:nvGrpSpPr>
              <p:cNvPr id="20" name="Group 19"/>
              <p:cNvGrpSpPr/>
              <p:nvPr/>
            </p:nvGrpSpPr>
            <p:grpSpPr>
              <a:xfrm>
                <a:off x="-254963" y="680020"/>
                <a:ext cx="9038118" cy="3199407"/>
                <a:chOff x="-36022" y="3658593"/>
                <a:chExt cx="9038118" cy="3199407"/>
              </a:xfrm>
            </p:grpSpPr>
            <p:grpSp>
              <p:nvGrpSpPr>
                <p:cNvPr id="11" name="Group 3"/>
                <p:cNvGrpSpPr>
                  <a:grpSpLocks/>
                </p:cNvGrpSpPr>
                <p:nvPr/>
              </p:nvGrpSpPr>
              <p:grpSpPr bwMode="auto">
                <a:xfrm flipH="1">
                  <a:off x="-36022" y="3658593"/>
                  <a:ext cx="9038118" cy="3199407"/>
                  <a:chOff x="-982" y="1255"/>
                  <a:chExt cx="6333" cy="2297"/>
                </a:xfrm>
              </p:grpSpPr>
              <p:sp>
                <p:nvSpPr>
                  <p:cNvPr id="15" name="AutoShape 4"/>
                  <p:cNvSpPr>
                    <a:spLocks noChangeArrowheads="1"/>
                  </p:cNvSpPr>
                  <p:nvPr/>
                </p:nvSpPr>
                <p:spPr bwMode="gray">
                  <a:xfrm>
                    <a:off x="2942" y="1727"/>
                    <a:ext cx="2409" cy="1824"/>
                  </a:xfrm>
                  <a:prstGeom prst="chevron">
                    <a:avLst>
                      <a:gd name="adj" fmla="val 16468"/>
                    </a:avLst>
                  </a:prstGeom>
                  <a:solidFill>
                    <a:schemeClr val="accent2"/>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en-US"/>
                  </a:p>
                </p:txBody>
              </p:sp>
              <p:sp>
                <p:nvSpPr>
                  <p:cNvPr id="16" name="AutoShape 5"/>
                  <p:cNvSpPr>
                    <a:spLocks noChangeArrowheads="1"/>
                  </p:cNvSpPr>
                  <p:nvPr/>
                </p:nvSpPr>
                <p:spPr bwMode="gray">
                  <a:xfrm>
                    <a:off x="898" y="1728"/>
                    <a:ext cx="2370" cy="1824"/>
                  </a:xfrm>
                  <a:prstGeom prst="chevron">
                    <a:avLst>
                      <a:gd name="adj" fmla="val 17842"/>
                    </a:avLst>
                  </a:prstGeom>
                  <a:solidFill>
                    <a:schemeClr val="hlink"/>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en-US"/>
                  </a:p>
                </p:txBody>
              </p:sp>
              <p:sp>
                <p:nvSpPr>
                  <p:cNvPr id="17" name="AutoShape 6"/>
                  <p:cNvSpPr>
                    <a:spLocks noChangeArrowheads="1"/>
                  </p:cNvSpPr>
                  <p:nvPr/>
                </p:nvSpPr>
                <p:spPr bwMode="gray">
                  <a:xfrm>
                    <a:off x="-982" y="1728"/>
                    <a:ext cx="2192" cy="1824"/>
                  </a:xfrm>
                  <a:prstGeom prst="chevron">
                    <a:avLst>
                      <a:gd name="adj" fmla="val 17842"/>
                    </a:avLst>
                  </a:prstGeom>
                  <a:solidFill>
                    <a:schemeClr val="accent1"/>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en-US"/>
                  </a:p>
                </p:txBody>
              </p:sp>
              <p:sp>
                <p:nvSpPr>
                  <p:cNvPr id="18" name="AutoShape 8"/>
                  <p:cNvSpPr>
                    <a:spLocks noChangeArrowheads="1"/>
                  </p:cNvSpPr>
                  <p:nvPr/>
                </p:nvSpPr>
                <p:spPr bwMode="gray">
                  <a:xfrm flipH="1">
                    <a:off x="-759" y="1255"/>
                    <a:ext cx="5685" cy="353"/>
                  </a:xfrm>
                  <a:prstGeom prst="roundRect">
                    <a:avLst>
                      <a:gd name="adj" fmla="val 50000"/>
                    </a:avLst>
                  </a:prstGeom>
                  <a:solidFill>
                    <a:schemeClr val="hlink"/>
                  </a:soli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fa-IR" sz="2400" dirty="0">
                        <a:solidFill>
                          <a:srgbClr val="7030A0"/>
                        </a:solidFill>
                        <a:cs typeface="B Nazanin" panose="00000400000000000000" pitchFamily="2" charset="-78"/>
                      </a:rPr>
                      <a:t>تاریخ پیوند بین فیزیک و پزشکی بسیار فراتر از تصور عام در زمان به عقب بازمی‌گردد.</a:t>
                    </a:r>
                    <a:endParaRPr lang="en-US" altLang="en-US" sz="2400" b="1" dirty="0">
                      <a:solidFill>
                        <a:srgbClr val="7030A0"/>
                      </a:solidFill>
                    </a:endParaRPr>
                  </a:p>
                </p:txBody>
              </p:sp>
            </p:grpSp>
            <p:sp>
              <p:nvSpPr>
                <p:cNvPr id="19" name="Rectangle 18"/>
                <p:cNvSpPr/>
                <p:nvPr/>
              </p:nvSpPr>
              <p:spPr>
                <a:xfrm>
                  <a:off x="6270538" y="5004636"/>
                  <a:ext cx="2286063" cy="1015663"/>
                </a:xfrm>
                <a:prstGeom prst="rect">
                  <a:avLst/>
                </a:prstGeom>
              </p:spPr>
              <p:txBody>
                <a:bodyPr wrap="square">
                  <a:spAutoFit/>
                </a:bodyPr>
                <a:lstStyle/>
                <a:p>
                  <a:pPr algn="ctr"/>
                  <a:r>
                    <a:rPr lang="fa-IR" sz="2000" dirty="0" smtClean="0">
                      <a:solidFill>
                        <a:schemeClr val="bg1">
                          <a:lumMod val="95000"/>
                          <a:lumOff val="5000"/>
                        </a:schemeClr>
                      </a:solidFill>
                      <a:cs typeface="B Nazanin" panose="00000400000000000000" pitchFamily="2" charset="-78"/>
                    </a:rPr>
                    <a:t>نخست کشف رادیواکتیویته در دهه 1890 توسط هانری </a:t>
                  </a:r>
                  <a:r>
                    <a:rPr lang="fa-IR" sz="2000" dirty="0">
                      <a:solidFill>
                        <a:schemeClr val="bg1">
                          <a:lumMod val="95000"/>
                          <a:lumOff val="5000"/>
                        </a:schemeClr>
                      </a:solidFill>
                      <a:cs typeface="B Nazanin" panose="00000400000000000000" pitchFamily="2" charset="-78"/>
                    </a:rPr>
                    <a:t>بکرل </a:t>
                  </a:r>
                  <a:endParaRPr lang="en-US" sz="2000" dirty="0">
                    <a:solidFill>
                      <a:schemeClr val="bg1">
                        <a:lumMod val="95000"/>
                        <a:lumOff val="5000"/>
                      </a:schemeClr>
                    </a:solidFill>
                  </a:endParaRPr>
                </a:p>
              </p:txBody>
            </p:sp>
          </p:grpSp>
          <p:sp>
            <p:nvSpPr>
              <p:cNvPr id="21" name="Rectangle 20"/>
              <p:cNvSpPr/>
              <p:nvPr/>
            </p:nvSpPr>
            <p:spPr>
              <a:xfrm>
                <a:off x="2931970" y="1792134"/>
                <a:ext cx="2666963" cy="1631216"/>
              </a:xfrm>
              <a:prstGeom prst="rect">
                <a:avLst/>
              </a:prstGeom>
            </p:spPr>
            <p:txBody>
              <a:bodyPr wrap="square">
                <a:spAutoFit/>
              </a:bodyPr>
              <a:lstStyle/>
              <a:p>
                <a:pPr algn="ctr" rtl="1"/>
                <a:r>
                  <a:rPr lang="fa-IR" sz="2000" dirty="0" smtClean="0">
                    <a:solidFill>
                      <a:schemeClr val="bg1">
                        <a:lumMod val="95000"/>
                        <a:lumOff val="5000"/>
                      </a:schemeClr>
                    </a:solidFill>
                    <a:cs typeface="B Nazanin" panose="00000400000000000000" pitchFamily="2" charset="-78"/>
                  </a:rPr>
                  <a:t>تولد </a:t>
                </a:r>
                <a:r>
                  <a:rPr lang="fa-IR" sz="2000" dirty="0">
                    <a:solidFill>
                      <a:schemeClr val="bg1">
                        <a:lumMod val="95000"/>
                        <a:lumOff val="5000"/>
                      </a:schemeClr>
                    </a:solidFill>
                    <a:cs typeface="B Nazanin" panose="00000400000000000000" pitchFamily="2" charset="-78"/>
                  </a:rPr>
                  <a:t>دانش فیزیک پزشکی </a:t>
                </a:r>
                <a:r>
                  <a:rPr lang="fa-IR" sz="2000" dirty="0" smtClean="0">
                    <a:solidFill>
                      <a:schemeClr val="bg1">
                        <a:lumMod val="95000"/>
                        <a:lumOff val="5000"/>
                      </a:schemeClr>
                    </a:solidFill>
                    <a:cs typeface="B Nazanin" panose="00000400000000000000" pitchFamily="2" charset="-78"/>
                  </a:rPr>
                  <a:t>نوین، </a:t>
                </a:r>
                <a:r>
                  <a:rPr lang="fa-IR" sz="2000" dirty="0">
                    <a:solidFill>
                      <a:schemeClr val="bg1">
                        <a:lumMod val="95000"/>
                        <a:lumOff val="5000"/>
                      </a:schemeClr>
                    </a:solidFill>
                    <a:cs typeface="B Nazanin" panose="00000400000000000000" pitchFamily="2" charset="-78"/>
                  </a:rPr>
                  <a:t>با برداشته شدن اولین تصویر رادیوگرافِ اشعه ایکس از بدن انسان توسط ویلهلم رونتگن در سال </a:t>
                </a:r>
                <a:r>
                  <a:rPr lang="fa-IR" sz="2000" dirty="0" smtClean="0">
                    <a:solidFill>
                      <a:schemeClr val="bg1">
                        <a:lumMod val="95000"/>
                        <a:lumOff val="5000"/>
                      </a:schemeClr>
                    </a:solidFill>
                    <a:cs typeface="B Nazanin" panose="00000400000000000000" pitchFamily="2" charset="-78"/>
                  </a:rPr>
                  <a:t>1896</a:t>
                </a:r>
                <a:endParaRPr lang="fa-IR" sz="2000" dirty="0">
                  <a:solidFill>
                    <a:schemeClr val="bg1">
                      <a:lumMod val="95000"/>
                      <a:lumOff val="5000"/>
                    </a:schemeClr>
                  </a:solidFill>
                  <a:cs typeface="B Nazanin" panose="00000400000000000000" pitchFamily="2" charset="-78"/>
                </a:endParaRPr>
              </a:p>
            </p:txBody>
          </p:sp>
        </p:grpSp>
        <p:sp>
          <p:nvSpPr>
            <p:cNvPr id="22" name="Rectangle 21"/>
            <p:cNvSpPr/>
            <p:nvPr/>
          </p:nvSpPr>
          <p:spPr>
            <a:xfrm>
              <a:off x="3278" y="1608220"/>
              <a:ext cx="2700015" cy="2031325"/>
            </a:xfrm>
            <a:prstGeom prst="rect">
              <a:avLst/>
            </a:prstGeom>
          </p:spPr>
          <p:txBody>
            <a:bodyPr wrap="square">
              <a:spAutoFit/>
            </a:bodyPr>
            <a:lstStyle/>
            <a:p>
              <a:pPr algn="ctr" rtl="1"/>
              <a:r>
                <a:rPr lang="fa-IR" dirty="0" smtClean="0">
                  <a:solidFill>
                    <a:schemeClr val="bg1">
                      <a:lumMod val="95000"/>
                      <a:lumOff val="5000"/>
                    </a:schemeClr>
                  </a:solidFill>
                  <a:cs typeface="B Nazanin" panose="00000400000000000000" pitchFamily="2" charset="-78"/>
                </a:rPr>
                <a:t>معروفیت پیر و ماری کوری با کشف رادیوم در محافل </a:t>
              </a:r>
              <a:r>
                <a:rPr lang="fa-IR" dirty="0">
                  <a:solidFill>
                    <a:schemeClr val="bg1">
                      <a:lumMod val="95000"/>
                      <a:lumOff val="5000"/>
                    </a:schemeClr>
                  </a:solidFill>
                  <a:cs typeface="B Nazanin" panose="00000400000000000000" pitchFamily="2" charset="-78"/>
                </a:rPr>
                <a:t>علمی </a:t>
              </a:r>
              <a:r>
                <a:rPr lang="fa-IR" dirty="0" smtClean="0">
                  <a:solidFill>
                    <a:schemeClr val="bg1">
                      <a:lumMod val="95000"/>
                      <a:lumOff val="5000"/>
                    </a:schemeClr>
                  </a:solidFill>
                  <a:cs typeface="B Nazanin" panose="00000400000000000000" pitchFamily="2" charset="-78"/>
                </a:rPr>
                <a:t>و سپس چاپ نخستین نشریه در </a:t>
              </a:r>
              <a:r>
                <a:rPr lang="fa-IR" dirty="0">
                  <a:solidFill>
                    <a:schemeClr val="bg1">
                      <a:lumMod val="95000"/>
                      <a:lumOff val="5000"/>
                    </a:schemeClr>
                  </a:solidFill>
                  <a:cs typeface="B Nazanin" panose="00000400000000000000" pitchFamily="2" charset="-78"/>
                </a:rPr>
                <a:t>تصویربرداری پزشکی (در آوریل سال ۱۸۹۶ میلادی) </a:t>
              </a:r>
              <a:r>
                <a:rPr lang="fa-IR" dirty="0" smtClean="0">
                  <a:solidFill>
                    <a:schemeClr val="bg1">
                      <a:lumMod val="95000"/>
                      <a:lumOff val="5000"/>
                    </a:schemeClr>
                  </a:solidFill>
                  <a:cs typeface="B Nazanin" panose="00000400000000000000" pitchFamily="2" charset="-78"/>
                </a:rPr>
                <a:t>با عنوان </a:t>
              </a:r>
              <a:r>
                <a:rPr lang="en-US" dirty="0" smtClean="0">
                  <a:solidFill>
                    <a:schemeClr val="bg1">
                      <a:lumMod val="95000"/>
                      <a:lumOff val="5000"/>
                    </a:schemeClr>
                  </a:solidFill>
                  <a:latin typeface="Times New Roman" panose="02020603050405020304" pitchFamily="18" charset="0"/>
                  <a:cs typeface="B Nazanin" panose="00000400000000000000" pitchFamily="2" charset="-78"/>
                </a:rPr>
                <a:t>Archives </a:t>
              </a:r>
              <a:r>
                <a:rPr lang="en-US" dirty="0">
                  <a:solidFill>
                    <a:schemeClr val="bg1">
                      <a:lumMod val="95000"/>
                      <a:lumOff val="5000"/>
                    </a:schemeClr>
                  </a:solidFill>
                  <a:cs typeface="B Nazanin" panose="00000400000000000000" pitchFamily="2" charset="-78"/>
                </a:rPr>
                <a:t>of </a:t>
              </a:r>
              <a:r>
                <a:rPr lang="en-US" dirty="0">
                  <a:solidFill>
                    <a:schemeClr val="bg1">
                      <a:lumMod val="95000"/>
                      <a:lumOff val="5000"/>
                    </a:schemeClr>
                  </a:solidFill>
                  <a:latin typeface="Times New Roman" panose="02020603050405020304" pitchFamily="18" charset="0"/>
                  <a:cs typeface="B Nazanin" panose="00000400000000000000" pitchFamily="2" charset="-78"/>
                </a:rPr>
                <a:t>Clinical </a:t>
              </a:r>
              <a:r>
                <a:rPr lang="en-US" dirty="0" smtClean="0">
                  <a:solidFill>
                    <a:schemeClr val="bg1">
                      <a:lumMod val="95000"/>
                      <a:lumOff val="5000"/>
                    </a:schemeClr>
                  </a:solidFill>
                  <a:latin typeface="Times New Roman" panose="02020603050405020304" pitchFamily="18" charset="0"/>
                  <a:cs typeface="B Nazanin" panose="00000400000000000000" pitchFamily="2" charset="-78"/>
                </a:rPr>
                <a:t>Skiagraphy</a:t>
              </a:r>
              <a:endParaRPr lang="fa-IR" dirty="0">
                <a:solidFill>
                  <a:schemeClr val="bg1">
                    <a:lumMod val="95000"/>
                    <a:lumOff val="5000"/>
                  </a:schemeClr>
                </a:solidFill>
                <a:cs typeface="B Nazanin" panose="00000400000000000000" pitchFamily="2" charset="-78"/>
              </a:endParaRPr>
            </a:p>
          </p:txBody>
        </p:sp>
      </p:grpSp>
      <p:sp>
        <p:nvSpPr>
          <p:cNvPr id="26" name="AutoShape 2" descr="Related image"/>
          <p:cNvSpPr>
            <a:spLocks noChangeAspect="1" noChangeArrowheads="1"/>
          </p:cNvSpPr>
          <p:nvPr/>
        </p:nvSpPr>
        <p:spPr bwMode="auto">
          <a:xfrm>
            <a:off x="155575" y="-1227138"/>
            <a:ext cx="178117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26"/>
          <p:cNvPicPr>
            <a:picLocks noChangeAspect="1"/>
          </p:cNvPicPr>
          <p:nvPr/>
        </p:nvPicPr>
        <p:blipFill>
          <a:blip r:embed="rId5"/>
          <a:stretch>
            <a:fillRect/>
          </a:stretch>
        </p:blipFill>
        <p:spPr>
          <a:xfrm>
            <a:off x="2313532" y="80829"/>
            <a:ext cx="1517846" cy="2183425"/>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830006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33909" y="1380093"/>
            <a:ext cx="10024096" cy="4195481"/>
          </a:xfrm>
        </p:spPr>
        <p:txBody>
          <a:bodyPr>
            <a:noAutofit/>
          </a:bodyPr>
          <a:lstStyle/>
          <a:p>
            <a:pPr marL="0" indent="0" algn="just" rtl="1">
              <a:buNone/>
            </a:pPr>
            <a:endParaRPr lang="fa-IR" sz="2400" dirty="0">
              <a:cs typeface="B Nazanin" panose="00000400000000000000" pitchFamily="2" charset="-78"/>
            </a:endParaRPr>
          </a:p>
          <a:p>
            <a:pPr algn="just" rtl="1"/>
            <a:r>
              <a:rPr lang="fa-IR" sz="2400" dirty="0">
                <a:cs typeface="B Nazanin" panose="00000400000000000000" pitchFamily="2" charset="-78"/>
              </a:rPr>
              <a:t>اولین استفاده کلینیکی مواد رادیواکتیو، در سال ١٩٣٧ </a:t>
            </a:r>
            <a:r>
              <a:rPr lang="fa-IR" sz="2400" dirty="0" smtClean="0">
                <a:cs typeface="B Nazanin" panose="00000400000000000000" pitchFamily="2" charset="-78"/>
              </a:rPr>
              <a:t>جهت </a:t>
            </a:r>
            <a:r>
              <a:rPr lang="fa-IR" sz="2400" dirty="0">
                <a:cs typeface="B Nazanin" panose="00000400000000000000" pitchFamily="2" charset="-78"/>
              </a:rPr>
              <a:t>درمان لوسمی در دانشگاه کالیفرنیا در برکلی</a:t>
            </a:r>
          </a:p>
          <a:p>
            <a:pPr algn="just" rtl="1"/>
            <a:r>
              <a:rPr lang="fa-IR" sz="2400" dirty="0">
                <a:cs typeface="B Nazanin" panose="00000400000000000000" pitchFamily="2" charset="-78"/>
              </a:rPr>
              <a:t>استفاده از مواد رادیواکتیو در سال1946 جهت جلوگیری از پیشرفت بیمار سرطان تیروئید در یک </a:t>
            </a:r>
            <a:r>
              <a:rPr lang="fa-IR" sz="2400" dirty="0" smtClean="0">
                <a:cs typeface="B Nazanin" panose="00000400000000000000" pitchFamily="2" charset="-78"/>
              </a:rPr>
              <a:t>بیمار</a:t>
            </a:r>
            <a:endParaRPr lang="en-US" sz="2400" dirty="0" smtClean="0">
              <a:cs typeface="B Nazanin" panose="00000400000000000000" pitchFamily="2" charset="-78"/>
            </a:endParaRPr>
          </a:p>
          <a:p>
            <a:pPr algn="just" rtl="1"/>
            <a:r>
              <a:rPr lang="fa-IR" sz="2400" dirty="0" smtClean="0">
                <a:cs typeface="B Nazanin" panose="00000400000000000000" pitchFamily="2" charset="-78"/>
              </a:rPr>
              <a:t>دهه </a:t>
            </a:r>
            <a:r>
              <a:rPr lang="fa-IR" sz="2400" dirty="0">
                <a:cs typeface="B Nazanin" panose="00000400000000000000" pitchFamily="2" charset="-78"/>
              </a:rPr>
              <a:t>١٩٧٠ تصویربرداری از </a:t>
            </a:r>
            <a:r>
              <a:rPr lang="fa-IR" sz="2400" dirty="0" smtClean="0">
                <a:cs typeface="B Nazanin" panose="00000400000000000000" pitchFamily="2" charset="-78"/>
              </a:rPr>
              <a:t>ارگان های </a:t>
            </a:r>
            <a:r>
              <a:rPr lang="fa-IR" sz="2400" dirty="0">
                <a:cs typeface="B Nazanin" panose="00000400000000000000" pitchFamily="2" charset="-78"/>
              </a:rPr>
              <a:t>دیگر بدن مانند کبد و طحال، </a:t>
            </a:r>
            <a:r>
              <a:rPr lang="fa-IR" sz="2400" dirty="0" smtClean="0">
                <a:cs typeface="B Nazanin" panose="00000400000000000000" pitchFamily="2" charset="-78"/>
              </a:rPr>
              <a:t>تومورهای </a:t>
            </a:r>
            <a:r>
              <a:rPr lang="fa-IR" sz="2400" dirty="0">
                <a:cs typeface="B Nazanin" panose="00000400000000000000" pitchFamily="2" charset="-78"/>
              </a:rPr>
              <a:t>مغزی و مجاری گوارشی </a:t>
            </a:r>
          </a:p>
          <a:p>
            <a:pPr algn="just" rtl="1"/>
            <a:r>
              <a:rPr lang="fa-IR" sz="2400" dirty="0" smtClean="0">
                <a:cs typeface="B Nazanin" panose="00000400000000000000" pitchFamily="2" charset="-78"/>
              </a:rPr>
              <a:t>دهه </a:t>
            </a:r>
            <a:r>
              <a:rPr lang="fa-IR" sz="2400" dirty="0">
                <a:cs typeface="B Nazanin" panose="00000400000000000000" pitchFamily="2" charset="-78"/>
              </a:rPr>
              <a:t>١٩٨٠ استفاده از رادیو </a:t>
            </a:r>
            <a:r>
              <a:rPr lang="fa-IR" sz="2400" dirty="0" smtClean="0">
                <a:cs typeface="B Nazanin" panose="00000400000000000000" pitchFamily="2" charset="-78"/>
              </a:rPr>
              <a:t>داروها جهت تشخیص </a:t>
            </a:r>
            <a:r>
              <a:rPr lang="fa-IR" sz="2400" dirty="0">
                <a:cs typeface="B Nazanin" panose="00000400000000000000" pitchFamily="2" charset="-78"/>
              </a:rPr>
              <a:t>بیماری </a:t>
            </a:r>
            <a:r>
              <a:rPr lang="fa-IR" sz="2400" dirty="0" smtClean="0">
                <a:cs typeface="B Nazanin" panose="00000400000000000000" pitchFamily="2" charset="-78"/>
              </a:rPr>
              <a:t>های قلبی</a:t>
            </a:r>
            <a:endParaRPr lang="fa-IR" sz="2400" dirty="0">
              <a:cs typeface="B Nazanin" panose="00000400000000000000" pitchFamily="2" charset="-78"/>
            </a:endParaRPr>
          </a:p>
          <a:p>
            <a:pPr algn="just" rtl="1"/>
            <a:r>
              <a:rPr lang="fa-IR" sz="2400" dirty="0" smtClean="0">
                <a:cs typeface="B Nazanin" panose="00000400000000000000" pitchFamily="2" charset="-78"/>
              </a:rPr>
              <a:t>همچنین، استفاده از مواد پرتوزا در پزشکی در ایران با سنجش مقدار ید رادیواکتیو در سال 1339 به وسیله یک شمارشگر گایگر  در یکی از آزمایشگاه های دانشگاه علوم پزشکی تهران آغاز گردید.</a:t>
            </a:r>
            <a:endParaRPr lang="fa-IR" sz="2400" dirty="0">
              <a:cs typeface="B Nazanin" panose="00000400000000000000" pitchFamily="2" charset="-78"/>
            </a:endParaRPr>
          </a:p>
          <a:p>
            <a:pPr algn="just" rtl="1"/>
            <a:r>
              <a:rPr lang="fa-IR" sz="2400" dirty="0" smtClean="0">
                <a:cs typeface="B Nazanin" panose="00000400000000000000" pitchFamily="2" charset="-78"/>
              </a:rPr>
              <a:t>دکتر نظام مافی برای اولین بار در سال ۱۳۴۰ با یک پویشگر تیروئید، تحقیقاتی را به انجام رسانید و پایه های پزشکی هسته ای را در ایران بنا نهاد. </a:t>
            </a:r>
          </a:p>
          <a:p>
            <a:pPr algn="just" rtl="1"/>
            <a:endParaRPr lang="fa-IR" sz="2400" dirty="0">
              <a:cs typeface="B Nazanin" panose="00000400000000000000" pitchFamily="2" charset="-78"/>
            </a:endParaRPr>
          </a:p>
          <a:p>
            <a:pPr algn="just" rtl="1"/>
            <a:endParaRPr lang="fa-IR" sz="2400" dirty="0" smtClean="0">
              <a:cs typeface="B Nazanin" panose="00000400000000000000" pitchFamily="2" charset="-78"/>
            </a:endParaRPr>
          </a:p>
          <a:p>
            <a:pPr lvl="1" algn="just" rtl="1"/>
            <a:endParaRPr lang="fa-IR" sz="2000" dirty="0">
              <a:cs typeface="B Nazanin" panose="00000400000000000000" pitchFamily="2" charset="-78"/>
            </a:endParaRPr>
          </a:p>
        </p:txBody>
      </p:sp>
      <p:sp>
        <p:nvSpPr>
          <p:cNvPr id="5" name="Title 1"/>
          <p:cNvSpPr>
            <a:spLocks noGrp="1"/>
          </p:cNvSpPr>
          <p:nvPr>
            <p:ph type="title"/>
          </p:nvPr>
        </p:nvSpPr>
        <p:spPr>
          <a:xfrm>
            <a:off x="748162" y="377987"/>
            <a:ext cx="9404723" cy="1400530"/>
          </a:xfrm>
        </p:spPr>
        <p:txBody>
          <a:bodyPr/>
          <a:lstStyle/>
          <a:p>
            <a:pPr algn="r" rtl="1"/>
            <a:r>
              <a:rPr lang="fa-IR" sz="4400" b="1" dirty="0" smtClean="0">
                <a:solidFill>
                  <a:srgbClr val="FFFF00"/>
                </a:solidFill>
                <a:cs typeface="B Titr" panose="00000700000000000000" pitchFamily="2" charset="-78"/>
              </a:rPr>
              <a:t>تاریخچه</a:t>
            </a:r>
            <a:r>
              <a:rPr lang="en-US" sz="4400" b="1" dirty="0" smtClean="0">
                <a:solidFill>
                  <a:srgbClr val="FFFF00"/>
                </a:solidFill>
                <a:cs typeface="B Titr" panose="00000700000000000000" pitchFamily="2" charset="-78"/>
              </a:rPr>
              <a:t> </a:t>
            </a:r>
            <a:r>
              <a:rPr lang="fa-IR" sz="4400" b="1" dirty="0" smtClean="0">
                <a:solidFill>
                  <a:srgbClr val="FFFF00"/>
                </a:solidFill>
                <a:cs typeface="B Titr" panose="00000700000000000000" pitchFamily="2" charset="-78"/>
              </a:rPr>
              <a:t> پرتو پزشکی</a:t>
            </a:r>
            <a:endParaRPr lang="en-US" sz="4400" b="1" dirty="0">
              <a:solidFill>
                <a:srgbClr val="FFFF00"/>
              </a:solidFill>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181257" y="1771169"/>
            <a:ext cx="1852652" cy="1518397"/>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01" y="61310"/>
            <a:ext cx="1953564" cy="1362951"/>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5</a:t>
            </a:fld>
            <a:endParaRPr lang="en-US" dirty="0"/>
          </a:p>
        </p:txBody>
      </p:sp>
      <p:pic>
        <p:nvPicPr>
          <p:cNvPr id="7" name="Picture 6"/>
          <p:cNvPicPr>
            <a:picLocks noChangeAspect="1"/>
          </p:cNvPicPr>
          <p:nvPr/>
        </p:nvPicPr>
        <p:blipFill>
          <a:blip r:embed="rId4"/>
          <a:stretch>
            <a:fillRect/>
          </a:stretch>
        </p:blipFill>
        <p:spPr>
          <a:xfrm>
            <a:off x="181257" y="4240097"/>
            <a:ext cx="1673301" cy="2509951"/>
          </a:xfrm>
          <a:prstGeom prst="rect">
            <a:avLst/>
          </a:prstGeom>
        </p:spPr>
      </p:pic>
    </p:spTree>
    <p:extLst>
      <p:ext uri="{BB962C8B-B14F-4D97-AF65-F5344CB8AC3E}">
        <p14:creationId xmlns:p14="http://schemas.microsoft.com/office/powerpoint/2010/main" val="24738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71880" y="1352653"/>
            <a:ext cx="9404723" cy="1400530"/>
          </a:xfrm>
        </p:spPr>
        <p:txBody>
          <a:bodyPr/>
          <a:lstStyle/>
          <a:p>
            <a:pPr algn="r" rtl="1"/>
            <a:r>
              <a:rPr lang="fa-IR" b="1" dirty="0" smtClean="0">
                <a:solidFill>
                  <a:srgbClr val="FFFF00"/>
                </a:solidFill>
                <a:cs typeface="B Titr" panose="00000700000000000000" pitchFamily="2" charset="-78"/>
              </a:rPr>
              <a:t>شاخه های مختلف پرتوپزشکی</a:t>
            </a:r>
            <a:endParaRPr lang="en-US" dirty="0">
              <a:solidFill>
                <a:srgbClr val="FFFF00"/>
              </a:solidFill>
              <a:cs typeface="B Titr" panose="00000700000000000000" pitchFamily="2" charset="-78"/>
            </a:endParaRPr>
          </a:p>
        </p:txBody>
      </p:sp>
      <p:pic>
        <p:nvPicPr>
          <p:cNvPr id="5" name="Picture 2" descr="Medical Physics.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4020" y="2227890"/>
            <a:ext cx="4423457" cy="41808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01" y="4224271"/>
            <a:ext cx="2395616" cy="239561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0090" y="4572000"/>
            <a:ext cx="3907152" cy="2047887"/>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994078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426960"/>
            <a:ext cx="9404723" cy="1400530"/>
          </a:xfrm>
        </p:spPr>
        <p:txBody>
          <a:bodyPr/>
          <a:lstStyle/>
          <a:p>
            <a:pPr algn="r" rtl="1"/>
            <a:r>
              <a:rPr lang="fa-IR" dirty="0" smtClean="0">
                <a:solidFill>
                  <a:srgbClr val="FFFF00"/>
                </a:solidFill>
                <a:cs typeface="B Titr" panose="00000700000000000000" pitchFamily="2" charset="-78"/>
              </a:rPr>
              <a:t>پزشکی هسته ای</a:t>
            </a: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a:xfrm>
            <a:off x="3599924" y="1375262"/>
            <a:ext cx="8267224" cy="4195481"/>
          </a:xfrm>
        </p:spPr>
        <p:txBody>
          <a:bodyPr/>
          <a:lstStyle/>
          <a:p>
            <a:pPr algn="just" rtl="1"/>
            <a:r>
              <a:rPr lang="fa-IR" b="1" dirty="0">
                <a:solidFill>
                  <a:srgbClr val="FFFF00"/>
                </a:solidFill>
                <a:latin typeface="Bnazanin"/>
                <a:cs typeface="B Nazanin" panose="00000400000000000000" pitchFamily="2" charset="-78"/>
              </a:rPr>
              <a:t>شاخه ای </a:t>
            </a:r>
            <a:r>
              <a:rPr lang="fa-IR" b="1" dirty="0" smtClean="0">
                <a:solidFill>
                  <a:srgbClr val="FFFF00"/>
                </a:solidFill>
                <a:latin typeface="Bnazanin"/>
                <a:cs typeface="B Nazanin" panose="00000400000000000000" pitchFamily="2" charset="-78"/>
              </a:rPr>
              <a:t>از پرتو </a:t>
            </a:r>
            <a:r>
              <a:rPr lang="fa-IR" b="1" dirty="0">
                <a:solidFill>
                  <a:srgbClr val="FFFF00"/>
                </a:solidFill>
                <a:latin typeface="Bnazanin"/>
                <a:cs typeface="B Nazanin" panose="00000400000000000000" pitchFamily="2" charset="-78"/>
              </a:rPr>
              <a:t>پزشکی است که در </a:t>
            </a:r>
            <a:r>
              <a:rPr lang="fa-IR" b="1" dirty="0" smtClean="0">
                <a:solidFill>
                  <a:srgbClr val="FFFF00"/>
                </a:solidFill>
                <a:latin typeface="Bnazanin"/>
                <a:cs typeface="B Nazanin" panose="00000400000000000000" pitchFamily="2" charset="-78"/>
              </a:rPr>
              <a:t>آن از خواص </a:t>
            </a:r>
            <a:r>
              <a:rPr lang="fa-IR" b="1" dirty="0">
                <a:solidFill>
                  <a:srgbClr val="FFFF00"/>
                </a:solidFill>
                <a:latin typeface="Bnazanin"/>
                <a:cs typeface="B Nazanin" panose="00000400000000000000" pitchFamily="2" charset="-78"/>
              </a:rPr>
              <a:t>تشعشع </a:t>
            </a:r>
            <a:r>
              <a:rPr lang="fa-IR" b="1" dirty="0" smtClean="0">
                <a:solidFill>
                  <a:srgbClr val="FFFF00"/>
                </a:solidFill>
                <a:latin typeface="Bnazanin"/>
                <a:cs typeface="B Nazanin" panose="00000400000000000000" pitchFamily="2" charset="-78"/>
              </a:rPr>
              <a:t>هسته </a:t>
            </a:r>
            <a:r>
              <a:rPr lang="fa-IR" b="1" dirty="0">
                <a:solidFill>
                  <a:srgbClr val="FFFF00"/>
                </a:solidFill>
                <a:latin typeface="Bnazanin"/>
                <a:cs typeface="B Nazanin" panose="00000400000000000000" pitchFamily="2" charset="-78"/>
              </a:rPr>
              <a:t>ای </a:t>
            </a:r>
            <a:r>
              <a:rPr lang="fa-IR" b="1" dirty="0" smtClean="0">
                <a:solidFill>
                  <a:srgbClr val="FFFF00"/>
                </a:solidFill>
                <a:latin typeface="Bnazanin"/>
                <a:cs typeface="B Nazanin" panose="00000400000000000000" pitchFamily="2" charset="-78"/>
              </a:rPr>
              <a:t>نوکلیدهای </a:t>
            </a:r>
            <a:r>
              <a:rPr lang="fa-IR" b="1" dirty="0">
                <a:solidFill>
                  <a:srgbClr val="FFFF00"/>
                </a:solidFill>
                <a:latin typeface="Bnazanin"/>
                <a:cs typeface="B Nazanin" panose="00000400000000000000" pitchFamily="2" charset="-78"/>
              </a:rPr>
              <a:t>رادیواکتیو و </a:t>
            </a:r>
            <a:r>
              <a:rPr lang="fa-IR" b="1" dirty="0" smtClean="0">
                <a:solidFill>
                  <a:srgbClr val="FFFF00"/>
                </a:solidFill>
                <a:latin typeface="Bnazanin"/>
                <a:cs typeface="B Nazanin" panose="00000400000000000000" pitchFamily="2" charset="-78"/>
              </a:rPr>
              <a:t>نوکلیدهای </a:t>
            </a:r>
            <a:r>
              <a:rPr lang="fa-IR" b="1" dirty="0">
                <a:solidFill>
                  <a:srgbClr val="FFFF00"/>
                </a:solidFill>
                <a:latin typeface="Bnazanin"/>
                <a:cs typeface="B Nazanin" panose="00000400000000000000" pitchFamily="2" charset="-78"/>
              </a:rPr>
              <a:t>پایدار </a:t>
            </a:r>
            <a:r>
              <a:rPr lang="fa-IR" b="1" dirty="0" smtClean="0">
                <a:solidFill>
                  <a:srgbClr val="FFFF00"/>
                </a:solidFill>
                <a:latin typeface="Bnazanin"/>
                <a:cs typeface="B Nazanin" panose="00000400000000000000" pitchFamily="2" charset="-78"/>
              </a:rPr>
              <a:t>،هم </a:t>
            </a:r>
            <a:r>
              <a:rPr lang="fa-IR" b="1" dirty="0">
                <a:solidFill>
                  <a:srgbClr val="FFFF00"/>
                </a:solidFill>
                <a:latin typeface="Bnazanin"/>
                <a:cs typeface="B Nazanin" panose="00000400000000000000" pitchFamily="2" charset="-78"/>
              </a:rPr>
              <a:t>برای تشخیص و </a:t>
            </a:r>
            <a:r>
              <a:rPr lang="fa-IR" b="1" dirty="0" smtClean="0">
                <a:solidFill>
                  <a:srgbClr val="FFFF00"/>
                </a:solidFill>
                <a:latin typeface="Bnazanin"/>
                <a:cs typeface="B Nazanin" panose="00000400000000000000" pitchFamily="2" charset="-78"/>
              </a:rPr>
              <a:t>هم </a:t>
            </a:r>
            <a:r>
              <a:rPr lang="fa-IR" b="1" dirty="0">
                <a:solidFill>
                  <a:srgbClr val="FFFF00"/>
                </a:solidFill>
                <a:latin typeface="Bnazanin"/>
                <a:cs typeface="B Nazanin" panose="00000400000000000000" pitchFamily="2" charset="-78"/>
              </a:rPr>
              <a:t>برای درمان امراض بکار می </a:t>
            </a:r>
            <a:r>
              <a:rPr lang="fa-IR" b="1" dirty="0" smtClean="0">
                <a:solidFill>
                  <a:srgbClr val="FFFF00"/>
                </a:solidFill>
                <a:latin typeface="Bnazanin"/>
                <a:cs typeface="B Nazanin" panose="00000400000000000000" pitchFamily="2" charset="-78"/>
              </a:rPr>
              <a:t>روند</a:t>
            </a:r>
          </a:p>
          <a:p>
            <a:pPr algn="just" rtl="1"/>
            <a:r>
              <a:rPr lang="fa-IR" b="1" dirty="0" smtClean="0">
                <a:cs typeface="B Nazanin" panose="00000400000000000000" pitchFamily="2" charset="-78"/>
              </a:rPr>
              <a:t>توانایی ارائه‌ دادن </a:t>
            </a:r>
            <a:r>
              <a:rPr lang="fa-IR" b="1" dirty="0">
                <a:cs typeface="B Nazanin" panose="00000400000000000000" pitchFamily="2" charset="-78"/>
              </a:rPr>
              <a:t>اطلاعات تصویری از فرایندها و عملکردهای متابولیکی بدن</a:t>
            </a:r>
            <a:endParaRPr lang="fa-IR" b="1" dirty="0" smtClean="0">
              <a:latin typeface="Bnazanin"/>
              <a:cs typeface="B Nazanin" panose="00000400000000000000" pitchFamily="2" charset="-78"/>
            </a:endParaRPr>
          </a:p>
          <a:p>
            <a:pPr algn="just" rtl="1"/>
            <a:r>
              <a:rPr lang="fa-IR" b="1" dirty="0" smtClean="0">
                <a:latin typeface="Bnazanin"/>
                <a:cs typeface="B Nazanin" panose="00000400000000000000" pitchFamily="2" charset="-78"/>
              </a:rPr>
              <a:t>کاربرد رادیودارو به صورت تزریق و </a:t>
            </a:r>
            <a:r>
              <a:rPr lang="en-US" b="1" dirty="0" smtClean="0">
                <a:latin typeface="Bnazanin"/>
                <a:cs typeface="B Nazanin" panose="00000400000000000000" pitchFamily="2" charset="-78"/>
              </a:rPr>
              <a:t> </a:t>
            </a:r>
            <a:r>
              <a:rPr lang="fa-IR" b="1" dirty="0" smtClean="0">
                <a:latin typeface="Bnazanin"/>
                <a:cs typeface="B Nazanin" panose="00000400000000000000" pitchFamily="2" charset="-78"/>
              </a:rPr>
              <a:t>یا خوراکی </a:t>
            </a:r>
          </a:p>
        </p:txBody>
      </p:sp>
      <p:pic>
        <p:nvPicPr>
          <p:cNvPr id="4" name="Picture 3"/>
          <p:cNvPicPr>
            <a:picLocks noChangeAspect="1"/>
          </p:cNvPicPr>
          <p:nvPr/>
        </p:nvPicPr>
        <p:blipFill>
          <a:blip r:embed="rId2"/>
          <a:stretch>
            <a:fillRect/>
          </a:stretch>
        </p:blipFill>
        <p:spPr>
          <a:xfrm>
            <a:off x="124021" y="2475294"/>
            <a:ext cx="3576853" cy="2323225"/>
          </a:xfrm>
          <a:prstGeom prst="rect">
            <a:avLst/>
          </a:prstGeom>
        </p:spPr>
      </p:pic>
      <p:pic>
        <p:nvPicPr>
          <p:cNvPr id="5" name="Picture 4"/>
          <p:cNvPicPr>
            <a:picLocks noChangeAspect="1"/>
          </p:cNvPicPr>
          <p:nvPr/>
        </p:nvPicPr>
        <p:blipFill>
          <a:blip r:embed="rId3"/>
          <a:stretch>
            <a:fillRect/>
          </a:stretch>
        </p:blipFill>
        <p:spPr>
          <a:xfrm>
            <a:off x="124021" y="206034"/>
            <a:ext cx="2995143" cy="22403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 y="4855434"/>
            <a:ext cx="3580327" cy="2013934"/>
          </a:xfrm>
          <a:prstGeom prst="rect">
            <a:avLst/>
          </a:prstGeom>
        </p:spPr>
      </p:pic>
      <p:grpSp>
        <p:nvGrpSpPr>
          <p:cNvPr id="7" name="Group 64"/>
          <p:cNvGrpSpPr>
            <a:grpSpLocks/>
          </p:cNvGrpSpPr>
          <p:nvPr/>
        </p:nvGrpSpPr>
        <p:grpSpPr bwMode="auto">
          <a:xfrm>
            <a:off x="6466244" y="3100492"/>
            <a:ext cx="1868696" cy="1672322"/>
            <a:chOff x="2065" y="1496"/>
            <a:chExt cx="1498" cy="1496"/>
          </a:xfrm>
        </p:grpSpPr>
        <p:sp>
          <p:nvSpPr>
            <p:cNvPr id="8" name="Oval 65"/>
            <p:cNvSpPr>
              <a:spLocks noChangeArrowheads="1"/>
            </p:cNvSpPr>
            <p:nvPr/>
          </p:nvSpPr>
          <p:spPr bwMode="gray">
            <a:xfrm>
              <a:off x="2065" y="1496"/>
              <a:ext cx="1496" cy="1496"/>
            </a:xfrm>
            <a:prstGeom prst="ellipse">
              <a:avLst/>
            </a:prstGeom>
            <a:gradFill rotWithShape="1">
              <a:gsLst>
                <a:gs pos="0">
                  <a:srgbClr val="FCDF06">
                    <a:gamma/>
                    <a:tint val="0"/>
                    <a:invGamma/>
                  </a:srgbClr>
                </a:gs>
                <a:gs pos="50000">
                  <a:srgbClr val="FCDF06"/>
                </a:gs>
                <a:gs pos="100000">
                  <a:srgbClr val="FCDF0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 name="Oval 66"/>
            <p:cNvSpPr>
              <a:spLocks noChangeArrowheads="1"/>
            </p:cNvSpPr>
            <p:nvPr/>
          </p:nvSpPr>
          <p:spPr bwMode="gray">
            <a:xfrm>
              <a:off x="2067" y="1496"/>
              <a:ext cx="1496" cy="1496"/>
            </a:xfrm>
            <a:prstGeom prst="ellipse">
              <a:avLst/>
            </a:prstGeom>
            <a:gradFill rotWithShape="1">
              <a:gsLst>
                <a:gs pos="0">
                  <a:srgbClr val="FCDF06">
                    <a:alpha val="32001"/>
                  </a:srgbClr>
                </a:gs>
                <a:gs pos="100000">
                  <a:srgbClr val="FCDF06">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0" name="Oval 67"/>
            <p:cNvSpPr>
              <a:spLocks noChangeArrowheads="1"/>
            </p:cNvSpPr>
            <p:nvPr/>
          </p:nvSpPr>
          <p:spPr bwMode="gray">
            <a:xfrm>
              <a:off x="2163" y="1594"/>
              <a:ext cx="1300" cy="1300"/>
            </a:xfrm>
            <a:prstGeom prst="ellipse">
              <a:avLst/>
            </a:prstGeom>
            <a:gradFill rotWithShape="1">
              <a:gsLst>
                <a:gs pos="0">
                  <a:srgbClr val="FCDF06">
                    <a:gamma/>
                    <a:shade val="54118"/>
                    <a:invGamma/>
                  </a:srgbClr>
                </a:gs>
                <a:gs pos="50000">
                  <a:srgbClr val="FCDF06"/>
                </a:gs>
                <a:gs pos="100000">
                  <a:srgbClr val="FCDF06">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1" name="Oval 68"/>
            <p:cNvSpPr>
              <a:spLocks noChangeArrowheads="1"/>
            </p:cNvSpPr>
            <p:nvPr/>
          </p:nvSpPr>
          <p:spPr bwMode="gray">
            <a:xfrm>
              <a:off x="2160" y="1582"/>
              <a:ext cx="1300" cy="1300"/>
            </a:xfrm>
            <a:prstGeom prst="ellipse">
              <a:avLst/>
            </a:prstGeom>
            <a:gradFill rotWithShape="1">
              <a:gsLst>
                <a:gs pos="0">
                  <a:srgbClr val="FCDF06">
                    <a:gamma/>
                    <a:shade val="63529"/>
                    <a:invGamma/>
                  </a:srgbClr>
                </a:gs>
                <a:gs pos="100000">
                  <a:srgbClr val="FCDF06">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2" name="Oval 69"/>
            <p:cNvSpPr>
              <a:spLocks noChangeArrowheads="1"/>
            </p:cNvSpPr>
            <p:nvPr/>
          </p:nvSpPr>
          <p:spPr bwMode="gray">
            <a:xfrm>
              <a:off x="2228" y="1659"/>
              <a:ext cx="1170" cy="11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3" name="Oval 70"/>
            <p:cNvSpPr>
              <a:spLocks noChangeArrowheads="1"/>
            </p:cNvSpPr>
            <p:nvPr/>
          </p:nvSpPr>
          <p:spPr bwMode="gray">
            <a:xfrm>
              <a:off x="2246" y="1678"/>
              <a:ext cx="1134" cy="113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4" name="Oval 71"/>
            <p:cNvSpPr>
              <a:spLocks noChangeArrowheads="1"/>
            </p:cNvSpPr>
            <p:nvPr/>
          </p:nvSpPr>
          <p:spPr bwMode="gray">
            <a:xfrm>
              <a:off x="2261" y="1685"/>
              <a:ext cx="1105" cy="1105"/>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 name="Oval 72"/>
            <p:cNvSpPr>
              <a:spLocks noChangeArrowheads="1"/>
            </p:cNvSpPr>
            <p:nvPr/>
          </p:nvSpPr>
          <p:spPr bwMode="gray">
            <a:xfrm>
              <a:off x="2273" y="1696"/>
              <a:ext cx="1052" cy="1032"/>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6" name="Oval 73"/>
            <p:cNvSpPr>
              <a:spLocks noChangeArrowheads="1"/>
            </p:cNvSpPr>
            <p:nvPr/>
          </p:nvSpPr>
          <p:spPr bwMode="gray">
            <a:xfrm>
              <a:off x="2334" y="1725"/>
              <a:ext cx="936" cy="838"/>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7" name="Rectangle 16"/>
          <p:cNvSpPr/>
          <p:nvPr/>
        </p:nvSpPr>
        <p:spPr>
          <a:xfrm>
            <a:off x="6539118" y="3626532"/>
            <a:ext cx="1612211" cy="646331"/>
          </a:xfrm>
          <a:prstGeom prst="rect">
            <a:avLst/>
          </a:prstGeom>
        </p:spPr>
        <p:txBody>
          <a:bodyPr wrap="square">
            <a:spAutoFit/>
          </a:bodyPr>
          <a:lstStyle/>
          <a:p>
            <a:pPr algn="r" rtl="1"/>
            <a:r>
              <a:rPr lang="fa-IR" b="1" dirty="0">
                <a:solidFill>
                  <a:srgbClr val="7030A0"/>
                </a:solidFill>
                <a:latin typeface="Bnazanin"/>
                <a:cs typeface="B Nazanin" panose="00000400000000000000" pitchFamily="2" charset="-78"/>
              </a:rPr>
              <a:t>دستگاه‎های بخش پزشکی هسته‎ای </a:t>
            </a:r>
          </a:p>
        </p:txBody>
      </p:sp>
      <p:sp>
        <p:nvSpPr>
          <p:cNvPr id="18" name="AutoShape 126"/>
          <p:cNvSpPr>
            <a:spLocks noChangeArrowheads="1"/>
          </p:cNvSpPr>
          <p:nvPr/>
        </p:nvSpPr>
        <p:spPr bwMode="gray">
          <a:xfrm rot="20224975">
            <a:off x="5349501" y="4152459"/>
            <a:ext cx="701622" cy="354280"/>
          </a:xfrm>
          <a:prstGeom prst="leftArrow">
            <a:avLst>
              <a:gd name="adj1" fmla="val 31250"/>
              <a:gd name="adj2" fmla="val 133333"/>
            </a:avLst>
          </a:prstGeom>
          <a:solidFill>
            <a:srgbClr val="92D050"/>
          </a:solidFill>
          <a:ln>
            <a:noFill/>
          </a:ln>
          <a:effectLst/>
          <a:extLst/>
        </p:spPr>
        <p:txBody>
          <a:bodyPr wrap="none" anchor="ctr"/>
          <a:lstStyle/>
          <a:p>
            <a:endParaRPr lang="en-US"/>
          </a:p>
        </p:txBody>
      </p:sp>
      <p:grpSp>
        <p:nvGrpSpPr>
          <p:cNvPr id="19" name="Group 34"/>
          <p:cNvGrpSpPr>
            <a:grpSpLocks/>
          </p:cNvGrpSpPr>
          <p:nvPr/>
        </p:nvGrpSpPr>
        <p:grpSpPr bwMode="auto">
          <a:xfrm>
            <a:off x="3874397" y="4163274"/>
            <a:ext cx="1294571" cy="1270489"/>
            <a:chOff x="884" y="2523"/>
            <a:chExt cx="866" cy="877"/>
          </a:xfrm>
        </p:grpSpPr>
        <p:sp>
          <p:nvSpPr>
            <p:cNvPr id="20" name="Oval 35"/>
            <p:cNvSpPr>
              <a:spLocks noChangeArrowheads="1"/>
            </p:cNvSpPr>
            <p:nvPr/>
          </p:nvSpPr>
          <p:spPr bwMode="gray">
            <a:xfrm>
              <a:off x="888" y="2538"/>
              <a:ext cx="862" cy="862"/>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1" name="Oval 36"/>
            <p:cNvSpPr>
              <a:spLocks noChangeArrowheads="1"/>
            </p:cNvSpPr>
            <p:nvPr/>
          </p:nvSpPr>
          <p:spPr bwMode="gray">
            <a:xfrm>
              <a:off x="884" y="2523"/>
              <a:ext cx="862" cy="862"/>
            </a:xfrm>
            <a:prstGeom prst="ellipse">
              <a:avLst/>
            </a:prstGeom>
            <a:gradFill rotWithShape="1">
              <a:gsLst>
                <a:gs pos="0">
                  <a:srgbClr val="00CC66">
                    <a:alpha val="32001"/>
                  </a:srgbClr>
                </a:gs>
                <a:gs pos="100000">
                  <a:srgbClr val="00CC66">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2" name="Oval 37"/>
            <p:cNvSpPr>
              <a:spLocks noChangeArrowheads="1"/>
            </p:cNvSpPr>
            <p:nvPr/>
          </p:nvSpPr>
          <p:spPr bwMode="gray">
            <a:xfrm>
              <a:off x="940" y="2579"/>
              <a:ext cx="750" cy="750"/>
            </a:xfrm>
            <a:prstGeom prst="ellipse">
              <a:avLst/>
            </a:prstGeom>
            <a:gradFill rotWithShape="1">
              <a:gsLst>
                <a:gs pos="0">
                  <a:srgbClr val="00CC66">
                    <a:gamma/>
                    <a:shade val="54118"/>
                    <a:invGamma/>
                  </a:srgbClr>
                </a:gs>
                <a:gs pos="50000">
                  <a:srgbClr val="00CC66"/>
                </a:gs>
                <a:gs pos="100000">
                  <a:srgbClr val="00CC66">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3" name="Oval 38"/>
            <p:cNvSpPr>
              <a:spLocks noChangeArrowheads="1"/>
            </p:cNvSpPr>
            <p:nvPr/>
          </p:nvSpPr>
          <p:spPr bwMode="gray">
            <a:xfrm>
              <a:off x="980" y="2610"/>
              <a:ext cx="749" cy="750"/>
            </a:xfrm>
            <a:prstGeom prst="ellipse">
              <a:avLst/>
            </a:prstGeom>
            <a:gradFill rotWithShape="1">
              <a:gsLst>
                <a:gs pos="0">
                  <a:srgbClr val="00CC66">
                    <a:gamma/>
                    <a:shade val="63529"/>
                    <a:invGamma/>
                  </a:srgbClr>
                </a:gs>
                <a:gs pos="100000">
                  <a:srgbClr val="00CC66">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4" name="Oval 39"/>
            <p:cNvSpPr>
              <a:spLocks noChangeArrowheads="1"/>
            </p:cNvSpPr>
            <p:nvPr/>
          </p:nvSpPr>
          <p:spPr bwMode="gray">
            <a:xfrm>
              <a:off x="981" y="2617"/>
              <a:ext cx="674" cy="67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5" name="Oval 40"/>
            <p:cNvSpPr>
              <a:spLocks noChangeArrowheads="1"/>
            </p:cNvSpPr>
            <p:nvPr/>
          </p:nvSpPr>
          <p:spPr bwMode="gray">
            <a:xfrm>
              <a:off x="992" y="2628"/>
              <a:ext cx="653" cy="653"/>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6" name="Oval 41"/>
            <p:cNvSpPr>
              <a:spLocks noChangeArrowheads="1"/>
            </p:cNvSpPr>
            <p:nvPr/>
          </p:nvSpPr>
          <p:spPr bwMode="gray">
            <a:xfrm>
              <a:off x="1000" y="2632"/>
              <a:ext cx="637" cy="636"/>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7" name="Oval 42"/>
            <p:cNvSpPr>
              <a:spLocks noChangeArrowheads="1"/>
            </p:cNvSpPr>
            <p:nvPr/>
          </p:nvSpPr>
          <p:spPr bwMode="gray">
            <a:xfrm>
              <a:off x="1007" y="2638"/>
              <a:ext cx="606" cy="59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 name="Oval 43"/>
            <p:cNvSpPr>
              <a:spLocks noChangeArrowheads="1"/>
            </p:cNvSpPr>
            <p:nvPr/>
          </p:nvSpPr>
          <p:spPr bwMode="gray">
            <a:xfrm>
              <a:off x="1042" y="2655"/>
              <a:ext cx="539" cy="483"/>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29" name="Group 151"/>
          <p:cNvGrpSpPr>
            <a:grpSpLocks/>
          </p:cNvGrpSpPr>
          <p:nvPr/>
        </p:nvGrpSpPr>
        <p:grpSpPr bwMode="auto">
          <a:xfrm>
            <a:off x="4887112" y="5023672"/>
            <a:ext cx="1289638" cy="1282525"/>
            <a:chOff x="884" y="2523"/>
            <a:chExt cx="862" cy="862"/>
          </a:xfrm>
        </p:grpSpPr>
        <p:sp>
          <p:nvSpPr>
            <p:cNvPr id="30" name="Oval 152"/>
            <p:cNvSpPr>
              <a:spLocks noChangeArrowheads="1"/>
            </p:cNvSpPr>
            <p:nvPr/>
          </p:nvSpPr>
          <p:spPr bwMode="gray">
            <a:xfrm>
              <a:off x="884" y="2523"/>
              <a:ext cx="862" cy="862"/>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 name="Oval 153"/>
            <p:cNvSpPr>
              <a:spLocks noChangeArrowheads="1"/>
            </p:cNvSpPr>
            <p:nvPr/>
          </p:nvSpPr>
          <p:spPr bwMode="gray">
            <a:xfrm>
              <a:off x="884" y="2523"/>
              <a:ext cx="862" cy="862"/>
            </a:xfrm>
            <a:prstGeom prst="ellipse">
              <a:avLst/>
            </a:prstGeom>
            <a:gradFill rotWithShape="1">
              <a:gsLst>
                <a:gs pos="0">
                  <a:srgbClr val="00CC66">
                    <a:alpha val="32001"/>
                  </a:srgbClr>
                </a:gs>
                <a:gs pos="100000">
                  <a:srgbClr val="00CC66">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2" name="Oval 154"/>
            <p:cNvSpPr>
              <a:spLocks noChangeArrowheads="1"/>
            </p:cNvSpPr>
            <p:nvPr/>
          </p:nvSpPr>
          <p:spPr bwMode="gray">
            <a:xfrm>
              <a:off x="940" y="2579"/>
              <a:ext cx="750" cy="750"/>
            </a:xfrm>
            <a:prstGeom prst="ellipse">
              <a:avLst/>
            </a:prstGeom>
            <a:gradFill rotWithShape="1">
              <a:gsLst>
                <a:gs pos="0">
                  <a:srgbClr val="00CC66">
                    <a:gamma/>
                    <a:shade val="54118"/>
                    <a:invGamma/>
                  </a:srgbClr>
                </a:gs>
                <a:gs pos="50000">
                  <a:srgbClr val="00CC66"/>
                </a:gs>
                <a:gs pos="100000">
                  <a:srgbClr val="00CC66">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3" name="Oval 155"/>
            <p:cNvSpPr>
              <a:spLocks noChangeArrowheads="1"/>
            </p:cNvSpPr>
            <p:nvPr/>
          </p:nvSpPr>
          <p:spPr bwMode="gray">
            <a:xfrm>
              <a:off x="941" y="2579"/>
              <a:ext cx="749" cy="750"/>
            </a:xfrm>
            <a:prstGeom prst="ellipse">
              <a:avLst/>
            </a:prstGeom>
            <a:gradFill rotWithShape="1">
              <a:gsLst>
                <a:gs pos="0">
                  <a:srgbClr val="00CC66">
                    <a:gamma/>
                    <a:shade val="63529"/>
                    <a:invGamma/>
                  </a:srgbClr>
                </a:gs>
                <a:gs pos="100000">
                  <a:srgbClr val="00CC66">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4" name="Oval 156"/>
            <p:cNvSpPr>
              <a:spLocks noChangeArrowheads="1"/>
            </p:cNvSpPr>
            <p:nvPr/>
          </p:nvSpPr>
          <p:spPr bwMode="gray">
            <a:xfrm>
              <a:off x="981" y="2617"/>
              <a:ext cx="674" cy="67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5" name="Oval 157"/>
            <p:cNvSpPr>
              <a:spLocks noChangeArrowheads="1"/>
            </p:cNvSpPr>
            <p:nvPr/>
          </p:nvSpPr>
          <p:spPr bwMode="gray">
            <a:xfrm>
              <a:off x="992" y="2628"/>
              <a:ext cx="653" cy="653"/>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6" name="Oval 158"/>
            <p:cNvSpPr>
              <a:spLocks noChangeArrowheads="1"/>
            </p:cNvSpPr>
            <p:nvPr/>
          </p:nvSpPr>
          <p:spPr bwMode="gray">
            <a:xfrm>
              <a:off x="1000" y="2632"/>
              <a:ext cx="637" cy="636"/>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7" name="Oval 159"/>
            <p:cNvSpPr>
              <a:spLocks noChangeArrowheads="1"/>
            </p:cNvSpPr>
            <p:nvPr/>
          </p:nvSpPr>
          <p:spPr bwMode="gray">
            <a:xfrm>
              <a:off x="1007" y="2638"/>
              <a:ext cx="606" cy="59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8" name="Oval 160"/>
            <p:cNvSpPr>
              <a:spLocks noChangeArrowheads="1"/>
            </p:cNvSpPr>
            <p:nvPr/>
          </p:nvSpPr>
          <p:spPr bwMode="gray">
            <a:xfrm>
              <a:off x="1042" y="2655"/>
              <a:ext cx="539" cy="483"/>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39" name="AutoShape 126"/>
          <p:cNvSpPr>
            <a:spLocks noChangeArrowheads="1"/>
          </p:cNvSpPr>
          <p:nvPr/>
        </p:nvSpPr>
        <p:spPr bwMode="gray">
          <a:xfrm rot="19095553">
            <a:off x="5899812" y="4637620"/>
            <a:ext cx="701622" cy="354280"/>
          </a:xfrm>
          <a:prstGeom prst="leftArrow">
            <a:avLst>
              <a:gd name="adj1" fmla="val 31250"/>
              <a:gd name="adj2" fmla="val 133333"/>
            </a:avLst>
          </a:prstGeom>
          <a:solidFill>
            <a:srgbClr val="92D050"/>
          </a:solidFill>
          <a:ln>
            <a:noFill/>
          </a:ln>
          <a:effectLst/>
          <a:extLst/>
        </p:spPr>
        <p:txBody>
          <a:bodyPr wrap="none" anchor="ctr"/>
          <a:lstStyle/>
          <a:p>
            <a:endParaRPr lang="en-US"/>
          </a:p>
        </p:txBody>
      </p:sp>
      <p:grpSp>
        <p:nvGrpSpPr>
          <p:cNvPr id="40" name="Group 139"/>
          <p:cNvGrpSpPr>
            <a:grpSpLocks/>
          </p:cNvGrpSpPr>
          <p:nvPr/>
        </p:nvGrpSpPr>
        <p:grpSpPr bwMode="auto">
          <a:xfrm>
            <a:off x="6175978" y="5403638"/>
            <a:ext cx="1265275" cy="1219583"/>
            <a:chOff x="2789" y="1625"/>
            <a:chExt cx="907" cy="907"/>
          </a:xfrm>
        </p:grpSpPr>
        <p:sp>
          <p:nvSpPr>
            <p:cNvPr id="41" name="Oval 140"/>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2" name="Oval 141"/>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3" name="Oval 142"/>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4" name="Oval 143"/>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5" name="Oval 144"/>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46" name="Group 145"/>
            <p:cNvGrpSpPr>
              <a:grpSpLocks/>
            </p:cNvGrpSpPr>
            <p:nvPr/>
          </p:nvGrpSpPr>
          <p:grpSpPr bwMode="auto">
            <a:xfrm>
              <a:off x="2899" y="1735"/>
              <a:ext cx="687" cy="688"/>
              <a:chOff x="4166" y="1706"/>
              <a:chExt cx="1252" cy="1252"/>
            </a:xfrm>
          </p:grpSpPr>
          <p:sp>
            <p:nvSpPr>
              <p:cNvPr id="47" name="Oval 14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8" name="Oval 14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9" name="Oval 14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0" name="Oval 14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sp>
        <p:nvSpPr>
          <p:cNvPr id="51" name="AutoShape 126"/>
          <p:cNvSpPr>
            <a:spLocks noChangeArrowheads="1"/>
          </p:cNvSpPr>
          <p:nvPr/>
        </p:nvSpPr>
        <p:spPr bwMode="gray">
          <a:xfrm rot="17164335">
            <a:off x="6698641" y="4955120"/>
            <a:ext cx="639086" cy="332986"/>
          </a:xfrm>
          <a:prstGeom prst="leftArrow">
            <a:avLst>
              <a:gd name="adj1" fmla="val 35159"/>
              <a:gd name="adj2" fmla="val 133333"/>
            </a:avLst>
          </a:prstGeom>
          <a:solidFill>
            <a:srgbClr val="92D050"/>
          </a:solidFill>
          <a:ln>
            <a:noFill/>
          </a:ln>
          <a:effectLst/>
          <a:extLst/>
        </p:spPr>
        <p:txBody>
          <a:bodyPr wrap="none" anchor="ctr"/>
          <a:lstStyle/>
          <a:p>
            <a:endParaRPr lang="en-US"/>
          </a:p>
        </p:txBody>
      </p:sp>
      <p:grpSp>
        <p:nvGrpSpPr>
          <p:cNvPr id="52" name="Group 151"/>
          <p:cNvGrpSpPr>
            <a:grpSpLocks/>
          </p:cNvGrpSpPr>
          <p:nvPr/>
        </p:nvGrpSpPr>
        <p:grpSpPr bwMode="auto">
          <a:xfrm>
            <a:off x="7491737" y="5492690"/>
            <a:ext cx="1319184" cy="1203302"/>
            <a:chOff x="884" y="2523"/>
            <a:chExt cx="862" cy="862"/>
          </a:xfrm>
        </p:grpSpPr>
        <p:sp>
          <p:nvSpPr>
            <p:cNvPr id="53" name="Oval 152"/>
            <p:cNvSpPr>
              <a:spLocks noChangeArrowheads="1"/>
            </p:cNvSpPr>
            <p:nvPr/>
          </p:nvSpPr>
          <p:spPr bwMode="gray">
            <a:xfrm>
              <a:off x="884" y="2523"/>
              <a:ext cx="862" cy="862"/>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4" name="Oval 153"/>
            <p:cNvSpPr>
              <a:spLocks noChangeArrowheads="1"/>
            </p:cNvSpPr>
            <p:nvPr/>
          </p:nvSpPr>
          <p:spPr bwMode="gray">
            <a:xfrm>
              <a:off x="884" y="2523"/>
              <a:ext cx="862" cy="862"/>
            </a:xfrm>
            <a:prstGeom prst="ellipse">
              <a:avLst/>
            </a:prstGeom>
            <a:gradFill rotWithShape="1">
              <a:gsLst>
                <a:gs pos="0">
                  <a:srgbClr val="00CC66">
                    <a:alpha val="32001"/>
                  </a:srgbClr>
                </a:gs>
                <a:gs pos="100000">
                  <a:srgbClr val="00CC66">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5" name="Oval 154"/>
            <p:cNvSpPr>
              <a:spLocks noChangeArrowheads="1"/>
            </p:cNvSpPr>
            <p:nvPr/>
          </p:nvSpPr>
          <p:spPr bwMode="gray">
            <a:xfrm>
              <a:off x="940" y="2579"/>
              <a:ext cx="750" cy="750"/>
            </a:xfrm>
            <a:prstGeom prst="ellipse">
              <a:avLst/>
            </a:prstGeom>
            <a:gradFill rotWithShape="1">
              <a:gsLst>
                <a:gs pos="0">
                  <a:srgbClr val="00CC66">
                    <a:gamma/>
                    <a:shade val="54118"/>
                    <a:invGamma/>
                  </a:srgbClr>
                </a:gs>
                <a:gs pos="50000">
                  <a:srgbClr val="00CC66"/>
                </a:gs>
                <a:gs pos="100000">
                  <a:srgbClr val="00CC66">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6" name="Oval 155"/>
            <p:cNvSpPr>
              <a:spLocks noChangeArrowheads="1"/>
            </p:cNvSpPr>
            <p:nvPr/>
          </p:nvSpPr>
          <p:spPr bwMode="gray">
            <a:xfrm>
              <a:off x="941" y="2579"/>
              <a:ext cx="749" cy="750"/>
            </a:xfrm>
            <a:prstGeom prst="ellipse">
              <a:avLst/>
            </a:prstGeom>
            <a:gradFill rotWithShape="1">
              <a:gsLst>
                <a:gs pos="0">
                  <a:srgbClr val="00CC66">
                    <a:gamma/>
                    <a:shade val="63529"/>
                    <a:invGamma/>
                  </a:srgbClr>
                </a:gs>
                <a:gs pos="100000">
                  <a:srgbClr val="00CC66">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7" name="Oval 156"/>
            <p:cNvSpPr>
              <a:spLocks noChangeArrowheads="1"/>
            </p:cNvSpPr>
            <p:nvPr/>
          </p:nvSpPr>
          <p:spPr bwMode="gray">
            <a:xfrm>
              <a:off x="981" y="2617"/>
              <a:ext cx="674" cy="67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8" name="Oval 157"/>
            <p:cNvSpPr>
              <a:spLocks noChangeArrowheads="1"/>
            </p:cNvSpPr>
            <p:nvPr/>
          </p:nvSpPr>
          <p:spPr bwMode="gray">
            <a:xfrm>
              <a:off x="992" y="2628"/>
              <a:ext cx="653" cy="653"/>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9" name="Oval 158"/>
            <p:cNvSpPr>
              <a:spLocks noChangeArrowheads="1"/>
            </p:cNvSpPr>
            <p:nvPr/>
          </p:nvSpPr>
          <p:spPr bwMode="gray">
            <a:xfrm>
              <a:off x="1000" y="2632"/>
              <a:ext cx="637" cy="636"/>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0" name="Oval 159"/>
            <p:cNvSpPr>
              <a:spLocks noChangeArrowheads="1"/>
            </p:cNvSpPr>
            <p:nvPr/>
          </p:nvSpPr>
          <p:spPr bwMode="gray">
            <a:xfrm>
              <a:off x="1007" y="2638"/>
              <a:ext cx="606" cy="59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1" name="Oval 160"/>
            <p:cNvSpPr>
              <a:spLocks noChangeArrowheads="1"/>
            </p:cNvSpPr>
            <p:nvPr/>
          </p:nvSpPr>
          <p:spPr bwMode="gray">
            <a:xfrm>
              <a:off x="1042" y="2655"/>
              <a:ext cx="539" cy="483"/>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62" name="Group 151"/>
          <p:cNvGrpSpPr>
            <a:grpSpLocks/>
          </p:cNvGrpSpPr>
          <p:nvPr/>
        </p:nvGrpSpPr>
        <p:grpSpPr bwMode="auto">
          <a:xfrm>
            <a:off x="8806326" y="5070308"/>
            <a:ext cx="1298231" cy="1280886"/>
            <a:chOff x="884" y="2523"/>
            <a:chExt cx="862" cy="862"/>
          </a:xfrm>
        </p:grpSpPr>
        <p:sp>
          <p:nvSpPr>
            <p:cNvPr id="63" name="Oval 152"/>
            <p:cNvSpPr>
              <a:spLocks noChangeArrowheads="1"/>
            </p:cNvSpPr>
            <p:nvPr/>
          </p:nvSpPr>
          <p:spPr bwMode="gray">
            <a:xfrm>
              <a:off x="884" y="2523"/>
              <a:ext cx="862" cy="862"/>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4" name="Oval 153"/>
            <p:cNvSpPr>
              <a:spLocks noChangeArrowheads="1"/>
            </p:cNvSpPr>
            <p:nvPr/>
          </p:nvSpPr>
          <p:spPr bwMode="gray">
            <a:xfrm>
              <a:off x="884" y="2523"/>
              <a:ext cx="862" cy="862"/>
            </a:xfrm>
            <a:prstGeom prst="ellipse">
              <a:avLst/>
            </a:prstGeom>
            <a:gradFill rotWithShape="1">
              <a:gsLst>
                <a:gs pos="0">
                  <a:srgbClr val="00CC66">
                    <a:alpha val="32001"/>
                  </a:srgbClr>
                </a:gs>
                <a:gs pos="100000">
                  <a:srgbClr val="00CC66">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5" name="Oval 154"/>
            <p:cNvSpPr>
              <a:spLocks noChangeArrowheads="1"/>
            </p:cNvSpPr>
            <p:nvPr/>
          </p:nvSpPr>
          <p:spPr bwMode="gray">
            <a:xfrm>
              <a:off x="940" y="2579"/>
              <a:ext cx="750" cy="750"/>
            </a:xfrm>
            <a:prstGeom prst="ellipse">
              <a:avLst/>
            </a:prstGeom>
            <a:gradFill rotWithShape="1">
              <a:gsLst>
                <a:gs pos="0">
                  <a:srgbClr val="00CC66">
                    <a:gamma/>
                    <a:shade val="54118"/>
                    <a:invGamma/>
                  </a:srgbClr>
                </a:gs>
                <a:gs pos="50000">
                  <a:srgbClr val="00CC66"/>
                </a:gs>
                <a:gs pos="100000">
                  <a:srgbClr val="00CC66">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6" name="Oval 155"/>
            <p:cNvSpPr>
              <a:spLocks noChangeArrowheads="1"/>
            </p:cNvSpPr>
            <p:nvPr/>
          </p:nvSpPr>
          <p:spPr bwMode="gray">
            <a:xfrm>
              <a:off x="941" y="2579"/>
              <a:ext cx="749" cy="750"/>
            </a:xfrm>
            <a:prstGeom prst="ellipse">
              <a:avLst/>
            </a:prstGeom>
            <a:gradFill rotWithShape="1">
              <a:gsLst>
                <a:gs pos="0">
                  <a:srgbClr val="00CC66">
                    <a:gamma/>
                    <a:shade val="63529"/>
                    <a:invGamma/>
                  </a:srgbClr>
                </a:gs>
                <a:gs pos="100000">
                  <a:srgbClr val="00CC66">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7" name="Oval 156"/>
            <p:cNvSpPr>
              <a:spLocks noChangeArrowheads="1"/>
            </p:cNvSpPr>
            <p:nvPr/>
          </p:nvSpPr>
          <p:spPr bwMode="gray">
            <a:xfrm>
              <a:off x="981" y="2617"/>
              <a:ext cx="674" cy="67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8" name="Oval 157"/>
            <p:cNvSpPr>
              <a:spLocks noChangeArrowheads="1"/>
            </p:cNvSpPr>
            <p:nvPr/>
          </p:nvSpPr>
          <p:spPr bwMode="gray">
            <a:xfrm>
              <a:off x="992" y="2628"/>
              <a:ext cx="653" cy="653"/>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9" name="Oval 158"/>
            <p:cNvSpPr>
              <a:spLocks noChangeArrowheads="1"/>
            </p:cNvSpPr>
            <p:nvPr/>
          </p:nvSpPr>
          <p:spPr bwMode="gray">
            <a:xfrm>
              <a:off x="1000" y="2632"/>
              <a:ext cx="637" cy="636"/>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 name="Oval 159"/>
            <p:cNvSpPr>
              <a:spLocks noChangeArrowheads="1"/>
            </p:cNvSpPr>
            <p:nvPr/>
          </p:nvSpPr>
          <p:spPr bwMode="gray">
            <a:xfrm>
              <a:off x="1007" y="2638"/>
              <a:ext cx="606" cy="59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1" name="Oval 160"/>
            <p:cNvSpPr>
              <a:spLocks noChangeArrowheads="1"/>
            </p:cNvSpPr>
            <p:nvPr/>
          </p:nvSpPr>
          <p:spPr bwMode="gray">
            <a:xfrm>
              <a:off x="1042" y="2655"/>
              <a:ext cx="539" cy="483"/>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72" name="AutoShape 126"/>
          <p:cNvSpPr>
            <a:spLocks noChangeArrowheads="1"/>
          </p:cNvSpPr>
          <p:nvPr/>
        </p:nvSpPr>
        <p:spPr bwMode="gray">
          <a:xfrm rot="14916440">
            <a:off x="7572517" y="4934763"/>
            <a:ext cx="701622" cy="354280"/>
          </a:xfrm>
          <a:prstGeom prst="leftArrow">
            <a:avLst>
              <a:gd name="adj1" fmla="val 31250"/>
              <a:gd name="adj2" fmla="val 133333"/>
            </a:avLst>
          </a:prstGeom>
          <a:solidFill>
            <a:srgbClr val="92D050"/>
          </a:solidFill>
          <a:ln>
            <a:noFill/>
          </a:ln>
          <a:effectLst/>
          <a:extLst/>
        </p:spPr>
        <p:txBody>
          <a:bodyPr wrap="none" anchor="ctr"/>
          <a:lstStyle/>
          <a:p>
            <a:endParaRPr lang="en-US"/>
          </a:p>
        </p:txBody>
      </p:sp>
      <p:sp>
        <p:nvSpPr>
          <p:cNvPr id="73" name="AutoShape 126"/>
          <p:cNvSpPr>
            <a:spLocks noChangeArrowheads="1"/>
          </p:cNvSpPr>
          <p:nvPr/>
        </p:nvSpPr>
        <p:spPr bwMode="gray">
          <a:xfrm rot="13044975">
            <a:off x="8298088" y="4569516"/>
            <a:ext cx="701622" cy="354280"/>
          </a:xfrm>
          <a:prstGeom prst="leftArrow">
            <a:avLst>
              <a:gd name="adj1" fmla="val 31250"/>
              <a:gd name="adj2" fmla="val 133333"/>
            </a:avLst>
          </a:prstGeom>
          <a:solidFill>
            <a:srgbClr val="92D050"/>
          </a:solidFill>
          <a:ln>
            <a:noFill/>
          </a:ln>
          <a:effectLst/>
          <a:extLst/>
        </p:spPr>
        <p:txBody>
          <a:bodyPr wrap="none" anchor="ctr"/>
          <a:lstStyle/>
          <a:p>
            <a:endParaRPr lang="en-US"/>
          </a:p>
        </p:txBody>
      </p:sp>
      <p:sp>
        <p:nvSpPr>
          <p:cNvPr id="74" name="Rectangle 73"/>
          <p:cNvSpPr/>
          <p:nvPr/>
        </p:nvSpPr>
        <p:spPr>
          <a:xfrm>
            <a:off x="4182998" y="4613853"/>
            <a:ext cx="689612" cy="369332"/>
          </a:xfrm>
          <a:prstGeom prst="rect">
            <a:avLst/>
          </a:prstGeom>
        </p:spPr>
        <p:txBody>
          <a:bodyPr wrap="none">
            <a:spAutoFit/>
          </a:bodyPr>
          <a:lstStyle/>
          <a:p>
            <a:r>
              <a:rPr lang="fa-IR" dirty="0">
                <a:solidFill>
                  <a:srgbClr val="002060"/>
                </a:solidFill>
                <a:latin typeface="Bnazanin"/>
                <a:cs typeface="B Nazanin" panose="00000400000000000000" pitchFamily="2" charset="-78"/>
              </a:rPr>
              <a:t> </a:t>
            </a:r>
            <a:r>
              <a:rPr lang="en-US" dirty="0">
                <a:solidFill>
                  <a:srgbClr val="002060"/>
                </a:solidFill>
                <a:latin typeface="Bnazanin"/>
                <a:cs typeface="B Nazanin" panose="00000400000000000000" pitchFamily="2" charset="-78"/>
              </a:rPr>
              <a:t>PET</a:t>
            </a:r>
            <a:endParaRPr lang="en-US" dirty="0">
              <a:solidFill>
                <a:srgbClr val="002060"/>
              </a:solidFill>
            </a:endParaRPr>
          </a:p>
        </p:txBody>
      </p:sp>
      <p:sp>
        <p:nvSpPr>
          <p:cNvPr id="75" name="Rectangle 74"/>
          <p:cNvSpPr/>
          <p:nvPr/>
        </p:nvSpPr>
        <p:spPr>
          <a:xfrm>
            <a:off x="5064217" y="5451900"/>
            <a:ext cx="954107" cy="369332"/>
          </a:xfrm>
          <a:prstGeom prst="rect">
            <a:avLst/>
          </a:prstGeom>
        </p:spPr>
        <p:txBody>
          <a:bodyPr wrap="none">
            <a:spAutoFit/>
          </a:bodyPr>
          <a:lstStyle/>
          <a:p>
            <a:pPr algn="r" rtl="1"/>
            <a:r>
              <a:rPr lang="en-US" dirty="0">
                <a:solidFill>
                  <a:srgbClr val="002060"/>
                </a:solidFill>
                <a:latin typeface="Bnazanin"/>
                <a:cs typeface="B Nazanin" panose="00000400000000000000" pitchFamily="2" charset="-78"/>
              </a:rPr>
              <a:t>SPECT</a:t>
            </a:r>
          </a:p>
        </p:txBody>
      </p:sp>
      <p:sp>
        <p:nvSpPr>
          <p:cNvPr id="76" name="Rectangle 75"/>
          <p:cNvSpPr/>
          <p:nvPr/>
        </p:nvSpPr>
        <p:spPr>
          <a:xfrm>
            <a:off x="6301787" y="5797507"/>
            <a:ext cx="1005403" cy="369332"/>
          </a:xfrm>
          <a:prstGeom prst="rect">
            <a:avLst/>
          </a:prstGeom>
        </p:spPr>
        <p:txBody>
          <a:bodyPr wrap="none">
            <a:spAutoFit/>
          </a:bodyPr>
          <a:lstStyle/>
          <a:p>
            <a:pPr algn="r" rtl="1"/>
            <a:r>
              <a:rPr lang="en-US" dirty="0">
                <a:solidFill>
                  <a:srgbClr val="002060"/>
                </a:solidFill>
                <a:latin typeface="Bnazanin"/>
                <a:cs typeface="B Nazanin" panose="00000400000000000000" pitchFamily="2" charset="-78"/>
              </a:rPr>
              <a:t>PET/CT</a:t>
            </a:r>
          </a:p>
        </p:txBody>
      </p:sp>
      <p:sp>
        <p:nvSpPr>
          <p:cNvPr id="77" name="Rectangle 76"/>
          <p:cNvSpPr/>
          <p:nvPr/>
        </p:nvSpPr>
        <p:spPr>
          <a:xfrm>
            <a:off x="7575497" y="5924815"/>
            <a:ext cx="1120820" cy="369332"/>
          </a:xfrm>
          <a:prstGeom prst="rect">
            <a:avLst/>
          </a:prstGeom>
        </p:spPr>
        <p:txBody>
          <a:bodyPr wrap="none">
            <a:spAutoFit/>
          </a:bodyPr>
          <a:lstStyle/>
          <a:p>
            <a:pPr algn="r" rtl="1"/>
            <a:r>
              <a:rPr lang="en-US" dirty="0">
                <a:solidFill>
                  <a:srgbClr val="002060"/>
                </a:solidFill>
                <a:latin typeface="Bnazanin"/>
                <a:cs typeface="B Nazanin" panose="00000400000000000000" pitchFamily="2" charset="-78"/>
              </a:rPr>
              <a:t>PET/MRI</a:t>
            </a:r>
          </a:p>
        </p:txBody>
      </p:sp>
      <p:sp>
        <p:nvSpPr>
          <p:cNvPr id="78" name="Rectangle 77"/>
          <p:cNvSpPr/>
          <p:nvPr/>
        </p:nvSpPr>
        <p:spPr>
          <a:xfrm>
            <a:off x="8824803" y="5545826"/>
            <a:ext cx="1212257" cy="338554"/>
          </a:xfrm>
          <a:prstGeom prst="rect">
            <a:avLst/>
          </a:prstGeom>
        </p:spPr>
        <p:txBody>
          <a:bodyPr wrap="square">
            <a:spAutoFit/>
          </a:bodyPr>
          <a:lstStyle/>
          <a:p>
            <a:pPr algn="r" rtl="1"/>
            <a:r>
              <a:rPr lang="en-US" sz="1600" b="1" dirty="0">
                <a:solidFill>
                  <a:srgbClr val="002060"/>
                </a:solidFill>
                <a:latin typeface="Arial" panose="020B0604020202020204" pitchFamily="34" charset="0"/>
                <a:cs typeface="Arial" panose="020B0604020202020204" pitchFamily="34" charset="0"/>
              </a:rPr>
              <a:t>SPECT/CT</a:t>
            </a:r>
          </a:p>
        </p:txBody>
      </p:sp>
      <p:sp>
        <p:nvSpPr>
          <p:cNvPr id="79" name="Slide Number Placeholder 78"/>
          <p:cNvSpPr>
            <a:spLocks noGrp="1"/>
          </p:cNvSpPr>
          <p:nvPr>
            <p:ph type="sldNum" sz="quarter" idx="12"/>
          </p:nvPr>
        </p:nvSpPr>
        <p:spPr/>
        <p:txBody>
          <a:bodyPr/>
          <a:lstStyle/>
          <a:p>
            <a:fld id="{D57F1E4F-1CFF-5643-939E-02111984F565}" type="slidenum">
              <a:rPr lang="en-US" smtClean="0"/>
              <a:t>7</a:t>
            </a:fld>
            <a:endParaRPr lang="en-US" dirty="0"/>
          </a:p>
        </p:txBody>
      </p:sp>
      <p:grpSp>
        <p:nvGrpSpPr>
          <p:cNvPr id="81" name="Group 151"/>
          <p:cNvGrpSpPr>
            <a:grpSpLocks/>
          </p:cNvGrpSpPr>
          <p:nvPr/>
        </p:nvGrpSpPr>
        <p:grpSpPr bwMode="auto">
          <a:xfrm>
            <a:off x="9868811" y="4286958"/>
            <a:ext cx="1395284" cy="1316994"/>
            <a:chOff x="884" y="2523"/>
            <a:chExt cx="862" cy="862"/>
          </a:xfrm>
        </p:grpSpPr>
        <p:sp>
          <p:nvSpPr>
            <p:cNvPr id="82" name="Oval 152"/>
            <p:cNvSpPr>
              <a:spLocks noChangeArrowheads="1"/>
            </p:cNvSpPr>
            <p:nvPr/>
          </p:nvSpPr>
          <p:spPr bwMode="gray">
            <a:xfrm>
              <a:off x="884" y="2523"/>
              <a:ext cx="862" cy="862"/>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3" name="Oval 153"/>
            <p:cNvSpPr>
              <a:spLocks noChangeArrowheads="1"/>
            </p:cNvSpPr>
            <p:nvPr/>
          </p:nvSpPr>
          <p:spPr bwMode="gray">
            <a:xfrm>
              <a:off x="884" y="2523"/>
              <a:ext cx="862" cy="862"/>
            </a:xfrm>
            <a:prstGeom prst="ellipse">
              <a:avLst/>
            </a:prstGeom>
            <a:gradFill rotWithShape="1">
              <a:gsLst>
                <a:gs pos="0">
                  <a:srgbClr val="00CC66">
                    <a:alpha val="32001"/>
                  </a:srgbClr>
                </a:gs>
                <a:gs pos="100000">
                  <a:srgbClr val="00CC66">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4" name="Oval 154"/>
            <p:cNvSpPr>
              <a:spLocks noChangeArrowheads="1"/>
            </p:cNvSpPr>
            <p:nvPr/>
          </p:nvSpPr>
          <p:spPr bwMode="gray">
            <a:xfrm>
              <a:off x="940" y="2579"/>
              <a:ext cx="750" cy="750"/>
            </a:xfrm>
            <a:prstGeom prst="ellipse">
              <a:avLst/>
            </a:prstGeom>
            <a:gradFill rotWithShape="1">
              <a:gsLst>
                <a:gs pos="0">
                  <a:srgbClr val="00CC66">
                    <a:gamma/>
                    <a:shade val="54118"/>
                    <a:invGamma/>
                  </a:srgbClr>
                </a:gs>
                <a:gs pos="50000">
                  <a:srgbClr val="00CC66"/>
                </a:gs>
                <a:gs pos="100000">
                  <a:srgbClr val="00CC66">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5" name="Oval 155"/>
            <p:cNvSpPr>
              <a:spLocks noChangeArrowheads="1"/>
            </p:cNvSpPr>
            <p:nvPr/>
          </p:nvSpPr>
          <p:spPr bwMode="gray">
            <a:xfrm>
              <a:off x="941" y="2579"/>
              <a:ext cx="749" cy="750"/>
            </a:xfrm>
            <a:prstGeom prst="ellipse">
              <a:avLst/>
            </a:prstGeom>
            <a:gradFill rotWithShape="1">
              <a:gsLst>
                <a:gs pos="0">
                  <a:srgbClr val="00CC66">
                    <a:gamma/>
                    <a:shade val="63529"/>
                    <a:invGamma/>
                  </a:srgbClr>
                </a:gs>
                <a:gs pos="100000">
                  <a:srgbClr val="00CC66">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6" name="Oval 156"/>
            <p:cNvSpPr>
              <a:spLocks noChangeArrowheads="1"/>
            </p:cNvSpPr>
            <p:nvPr/>
          </p:nvSpPr>
          <p:spPr bwMode="gray">
            <a:xfrm>
              <a:off x="981" y="2617"/>
              <a:ext cx="674" cy="67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7" name="Oval 157"/>
            <p:cNvSpPr>
              <a:spLocks noChangeArrowheads="1"/>
            </p:cNvSpPr>
            <p:nvPr/>
          </p:nvSpPr>
          <p:spPr bwMode="gray">
            <a:xfrm>
              <a:off x="992" y="2628"/>
              <a:ext cx="653" cy="653"/>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88" name="Oval 158"/>
            <p:cNvSpPr>
              <a:spLocks noChangeArrowheads="1"/>
            </p:cNvSpPr>
            <p:nvPr/>
          </p:nvSpPr>
          <p:spPr bwMode="gray">
            <a:xfrm>
              <a:off x="1000" y="2632"/>
              <a:ext cx="637" cy="636"/>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89" name="Oval 159"/>
            <p:cNvSpPr>
              <a:spLocks noChangeArrowheads="1"/>
            </p:cNvSpPr>
            <p:nvPr/>
          </p:nvSpPr>
          <p:spPr bwMode="gray">
            <a:xfrm>
              <a:off x="1007" y="2638"/>
              <a:ext cx="606" cy="59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 name="Oval 160"/>
            <p:cNvSpPr>
              <a:spLocks noChangeArrowheads="1"/>
            </p:cNvSpPr>
            <p:nvPr/>
          </p:nvSpPr>
          <p:spPr bwMode="gray">
            <a:xfrm>
              <a:off x="1042" y="2655"/>
              <a:ext cx="539" cy="483"/>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91" name="AutoShape 126"/>
          <p:cNvSpPr>
            <a:spLocks noChangeArrowheads="1"/>
          </p:cNvSpPr>
          <p:nvPr/>
        </p:nvSpPr>
        <p:spPr bwMode="gray">
          <a:xfrm rot="12039319">
            <a:off x="8640523" y="4041869"/>
            <a:ext cx="701622" cy="323619"/>
          </a:xfrm>
          <a:prstGeom prst="leftArrow">
            <a:avLst>
              <a:gd name="adj1" fmla="val 31250"/>
              <a:gd name="adj2" fmla="val 133333"/>
            </a:avLst>
          </a:prstGeom>
          <a:solidFill>
            <a:srgbClr val="92D050"/>
          </a:solidFill>
          <a:ln>
            <a:noFill/>
          </a:ln>
          <a:effectLst/>
          <a:extLst/>
        </p:spPr>
        <p:txBody>
          <a:bodyPr wrap="none" anchor="ctr"/>
          <a:lstStyle/>
          <a:p>
            <a:endParaRPr lang="en-US"/>
          </a:p>
        </p:txBody>
      </p:sp>
      <p:sp>
        <p:nvSpPr>
          <p:cNvPr id="92" name="Rectangle 91"/>
          <p:cNvSpPr/>
          <p:nvPr/>
        </p:nvSpPr>
        <p:spPr>
          <a:xfrm>
            <a:off x="9954767" y="4758186"/>
            <a:ext cx="1392747" cy="338554"/>
          </a:xfrm>
          <a:prstGeom prst="rect">
            <a:avLst/>
          </a:prstGeom>
        </p:spPr>
        <p:txBody>
          <a:bodyPr wrap="square">
            <a:spAutoFit/>
          </a:bodyPr>
          <a:lstStyle/>
          <a:p>
            <a:pPr algn="ctr" rtl="1"/>
            <a:r>
              <a:rPr lang="en-US" sz="1600" b="1" dirty="0" smtClean="0">
                <a:solidFill>
                  <a:srgbClr val="002060"/>
                </a:solidFill>
                <a:latin typeface="Arial" panose="020B0604020202020204" pitchFamily="34" charset="0"/>
                <a:cs typeface="Arial" panose="020B0604020202020204" pitchFamily="34" charset="0"/>
              </a:rPr>
              <a:t>SPECT/MRI</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16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FF00"/>
                </a:solidFill>
                <a:cs typeface="B Titr" panose="00000700000000000000" pitchFamily="2" charset="-78"/>
              </a:rPr>
              <a:t>پرتو درمانی یا رادیو تراپی</a:t>
            </a: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a:xfrm>
            <a:off x="2786024" y="1853248"/>
            <a:ext cx="9286587" cy="4195481"/>
          </a:xfrm>
        </p:spPr>
        <p:txBody>
          <a:bodyPr>
            <a:normAutofit/>
          </a:bodyPr>
          <a:lstStyle/>
          <a:p>
            <a:pPr algn="r" rtl="1"/>
            <a:r>
              <a:rPr lang="fa-IR" sz="2400" dirty="0" smtClean="0">
                <a:cs typeface="B Nazanin" panose="00000400000000000000" pitchFamily="2" charset="-78"/>
              </a:rPr>
              <a:t>پرتو درمانی:  </a:t>
            </a:r>
            <a:r>
              <a:rPr lang="fa-IR" sz="2400" dirty="0">
                <a:cs typeface="B Nazanin" panose="00000400000000000000" pitchFamily="2" charset="-78"/>
              </a:rPr>
              <a:t>استفاده از پرتوهای یونساز برای </a:t>
            </a:r>
            <a:r>
              <a:rPr lang="fa-IR" sz="2400" dirty="0" smtClean="0">
                <a:cs typeface="B Nazanin" panose="00000400000000000000" pitchFamily="2" charset="-78"/>
              </a:rPr>
              <a:t>از بین بردن تومورهای سرطانی</a:t>
            </a:r>
          </a:p>
          <a:p>
            <a:pPr algn="r" rtl="1"/>
            <a:r>
              <a:rPr lang="fa-IR" sz="2400" dirty="0">
                <a:cs typeface="B Nazanin" panose="00000400000000000000" pitchFamily="2" charset="-78"/>
              </a:rPr>
              <a:t>هدف از پرتو درمانی از بین بردن حداکثر سلول‌های سرطانی با حداقل آسیب به بافت‌های </a:t>
            </a:r>
            <a:r>
              <a:rPr lang="fa-IR" sz="2400" dirty="0" smtClean="0">
                <a:cs typeface="B Nazanin" panose="00000400000000000000" pitchFamily="2" charset="-78"/>
              </a:rPr>
              <a:t>سالم</a:t>
            </a:r>
          </a:p>
          <a:p>
            <a:pPr algn="r" rtl="1"/>
            <a:r>
              <a:rPr lang="fa-IR" sz="2400" b="1" dirty="0" smtClean="0">
                <a:solidFill>
                  <a:srgbClr val="FFFF00"/>
                </a:solidFill>
                <a:cs typeface="B Nazanin" panose="00000400000000000000" pitchFamily="2" charset="-78"/>
              </a:rPr>
              <a:t>تقسیم بندی پرتودرمانی </a:t>
            </a:r>
          </a:p>
          <a:p>
            <a:pPr lvl="1" algn="r" rtl="1"/>
            <a:r>
              <a:rPr lang="fa-IR" sz="2200" b="1" dirty="0">
                <a:cs typeface="B Nazanin" panose="00000400000000000000" pitchFamily="2" charset="-78"/>
              </a:rPr>
              <a:t>پرتودرمانی </a:t>
            </a:r>
            <a:r>
              <a:rPr lang="fa-IR" sz="2200" b="1" dirty="0" smtClean="0">
                <a:cs typeface="B Nazanin" panose="00000400000000000000" pitchFamily="2" charset="-78"/>
              </a:rPr>
              <a:t>خارجی</a:t>
            </a:r>
          </a:p>
          <a:p>
            <a:pPr lvl="1" algn="r" rtl="1"/>
            <a:r>
              <a:rPr lang="fa-IR" sz="2200" b="1" dirty="0">
                <a:cs typeface="B Nazanin" panose="00000400000000000000" pitchFamily="2" charset="-78"/>
              </a:rPr>
              <a:t>پرتودرمانی </a:t>
            </a:r>
            <a:r>
              <a:rPr lang="fa-IR" sz="2200" b="1" dirty="0" smtClean="0">
                <a:cs typeface="B Nazanin" panose="00000400000000000000" pitchFamily="2" charset="-78"/>
              </a:rPr>
              <a:t>داخلی (براکی تراپی)</a:t>
            </a:r>
          </a:p>
          <a:p>
            <a:pPr lvl="1" algn="r" rtl="1"/>
            <a:r>
              <a:rPr lang="fa-IR" sz="2200" b="1" dirty="0">
                <a:cs typeface="B Nazanin" panose="00000400000000000000" pitchFamily="2" charset="-78"/>
              </a:rPr>
              <a:t>هادرون درمانی </a:t>
            </a:r>
          </a:p>
          <a:p>
            <a:pPr algn="r" rtl="1"/>
            <a:endParaRPr lang="en-US" sz="24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05" y="952515"/>
            <a:ext cx="2441619" cy="28407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05" y="4095482"/>
            <a:ext cx="2465242" cy="2195930"/>
          </a:xfrm>
          <a:prstGeom prst="rect">
            <a:avLst/>
          </a:prstGeom>
        </p:spPr>
      </p:pic>
      <p:pic>
        <p:nvPicPr>
          <p:cNvPr id="6" name="Picture 5"/>
          <p:cNvPicPr>
            <a:picLocks noChangeAspect="1"/>
          </p:cNvPicPr>
          <p:nvPr/>
        </p:nvPicPr>
        <p:blipFill>
          <a:blip r:embed="rId4"/>
          <a:stretch>
            <a:fillRect/>
          </a:stretch>
        </p:blipFill>
        <p:spPr>
          <a:xfrm>
            <a:off x="3099562" y="3793245"/>
            <a:ext cx="3816423" cy="2539656"/>
          </a:xfrm>
          <a:prstGeom prst="rect">
            <a:avLst/>
          </a:prstGeom>
        </p:spPr>
      </p:pic>
      <p:sp>
        <p:nvSpPr>
          <p:cNvPr id="7" name="Slide Number Placeholder 6"/>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563372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FF00"/>
                </a:solidFill>
                <a:cs typeface="B Titr" panose="00000700000000000000" pitchFamily="2" charset="-78"/>
              </a:rPr>
              <a:t>پرتوشناسی تشخیصی</a:t>
            </a: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a:xfrm>
            <a:off x="1352281" y="2305966"/>
            <a:ext cx="10461978" cy="4195481"/>
          </a:xfrm>
        </p:spPr>
        <p:txBody>
          <a:bodyPr>
            <a:normAutofit/>
          </a:bodyPr>
          <a:lstStyle/>
          <a:p>
            <a:pPr algn="r" rtl="1"/>
            <a:r>
              <a:rPr lang="fa-IR" sz="2800" dirty="0" smtClean="0">
                <a:solidFill>
                  <a:srgbClr val="FFFF00"/>
                </a:solidFill>
                <a:cs typeface="B Nazanin" panose="00000400000000000000" pitchFamily="2" charset="-78"/>
              </a:rPr>
              <a:t>پرتوشناسی تشخیصی شامل استفاده از انواع پرتوهای یونساز و غیریونساز و انواع امواج برای تصویربرداری از بدن</a:t>
            </a:r>
          </a:p>
          <a:p>
            <a:pPr algn="r" rtl="1"/>
            <a:r>
              <a:rPr lang="fa-IR" sz="2400" dirty="0">
                <a:cs typeface="B Nazanin" panose="00000400000000000000" pitchFamily="2" charset="-78"/>
              </a:rPr>
              <a:t>هدف تشخیص بیماری یا حالات غیرطبیعی بدن به کمک روش‌های پیشرفته </a:t>
            </a:r>
            <a:r>
              <a:rPr lang="fa-IR" sz="2400" dirty="0" smtClean="0">
                <a:cs typeface="B Nazanin" panose="00000400000000000000" pitchFamily="2" charset="-78"/>
              </a:rPr>
              <a:t>تصویری</a:t>
            </a:r>
            <a:endParaRPr lang="en-US" sz="2400" dirty="0">
              <a:cs typeface="B Nazanin" panose="00000400000000000000" pitchFamily="2" charset="-78"/>
            </a:endParaRPr>
          </a:p>
          <a:p>
            <a:pPr marL="0" indent="0" algn="r" rtl="1">
              <a:buNone/>
            </a:pP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pic>
        <p:nvPicPr>
          <p:cNvPr id="5" name="Picture 4"/>
          <p:cNvPicPr>
            <a:picLocks noChangeAspect="1"/>
          </p:cNvPicPr>
          <p:nvPr/>
        </p:nvPicPr>
        <p:blipFill>
          <a:blip r:embed="rId2"/>
          <a:stretch>
            <a:fillRect/>
          </a:stretch>
        </p:blipFill>
        <p:spPr>
          <a:xfrm>
            <a:off x="0" y="0"/>
            <a:ext cx="4788201" cy="19210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stretch>
            <a:fillRect/>
          </a:stretch>
        </p:blipFill>
        <p:spPr>
          <a:xfrm>
            <a:off x="0" y="4756329"/>
            <a:ext cx="2802228" cy="2101671"/>
          </a:xfrm>
          <a:prstGeom prst="rect">
            <a:avLst/>
          </a:prstGeom>
        </p:spPr>
      </p:pic>
      <p:grpSp>
        <p:nvGrpSpPr>
          <p:cNvPr id="8" name="Group 3"/>
          <p:cNvGrpSpPr>
            <a:grpSpLocks/>
          </p:cNvGrpSpPr>
          <p:nvPr/>
        </p:nvGrpSpPr>
        <p:grpSpPr bwMode="auto">
          <a:xfrm>
            <a:off x="3811423" y="3970465"/>
            <a:ext cx="6993640" cy="2400165"/>
            <a:chOff x="328" y="1248"/>
            <a:chExt cx="4856" cy="1615"/>
          </a:xfrm>
        </p:grpSpPr>
        <p:grpSp>
          <p:nvGrpSpPr>
            <p:cNvPr id="9" name="Group 4"/>
            <p:cNvGrpSpPr>
              <a:grpSpLocks/>
            </p:cNvGrpSpPr>
            <p:nvPr/>
          </p:nvGrpSpPr>
          <p:grpSpPr bwMode="auto">
            <a:xfrm>
              <a:off x="1824" y="1248"/>
              <a:ext cx="2014" cy="1615"/>
              <a:chOff x="1872" y="1824"/>
              <a:chExt cx="2014" cy="1615"/>
            </a:xfrm>
          </p:grpSpPr>
          <p:sp>
            <p:nvSpPr>
              <p:cNvPr id="23" name="AutoShape 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4" name="AutoShape 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Oval 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6" name="Oval 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7" name="Oval 10"/>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8" name="Oval 11"/>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9" name="Oval 12"/>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0" name="Oval 13"/>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0" name="AutoShape 14"/>
            <p:cNvSpPr>
              <a:spLocks noChangeArrowheads="1"/>
            </p:cNvSpPr>
            <p:nvPr/>
          </p:nvSpPr>
          <p:spPr bwMode="gray">
            <a:xfrm>
              <a:off x="528" y="2256"/>
              <a:ext cx="1152" cy="384"/>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5"/>
            <p:cNvSpPr>
              <a:spLocks noChangeArrowheads="1"/>
            </p:cNvSpPr>
            <p:nvPr/>
          </p:nvSpPr>
          <p:spPr bwMode="gray">
            <a:xfrm>
              <a:off x="547" y="1912"/>
              <a:ext cx="1152" cy="384"/>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dirty="0" smtClean="0">
                  <a:solidFill>
                    <a:srgbClr val="002060"/>
                  </a:solidFill>
                  <a:cs typeface="B Nazanin" panose="00000400000000000000" pitchFamily="2" charset="-78"/>
                </a:rPr>
                <a:t>اپتیکی</a:t>
              </a:r>
              <a:endParaRPr lang="en-US" b="1" dirty="0">
                <a:solidFill>
                  <a:srgbClr val="002060"/>
                </a:solidFill>
                <a:cs typeface="B Nazanin" panose="00000400000000000000" pitchFamily="2" charset="-78"/>
              </a:endParaRPr>
            </a:p>
          </p:txBody>
        </p:sp>
        <p:sp>
          <p:nvSpPr>
            <p:cNvPr id="12" name="AutoShape 16"/>
            <p:cNvSpPr>
              <a:spLocks noChangeArrowheads="1"/>
            </p:cNvSpPr>
            <p:nvPr/>
          </p:nvSpPr>
          <p:spPr bwMode="gray">
            <a:xfrm>
              <a:off x="528" y="1584"/>
              <a:ext cx="1152" cy="384"/>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7"/>
            <p:cNvSpPr>
              <a:spLocks noChangeArrowheads="1"/>
            </p:cNvSpPr>
            <p:nvPr/>
          </p:nvSpPr>
          <p:spPr bwMode="gray">
            <a:xfrm>
              <a:off x="3984" y="2256"/>
              <a:ext cx="1200"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8"/>
            <p:cNvSpPr>
              <a:spLocks noChangeArrowheads="1"/>
            </p:cNvSpPr>
            <p:nvPr/>
          </p:nvSpPr>
          <p:spPr bwMode="gray">
            <a:xfrm>
              <a:off x="3984" y="1920"/>
              <a:ext cx="1200"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9"/>
            <p:cNvSpPr>
              <a:spLocks noChangeArrowheads="1"/>
            </p:cNvSpPr>
            <p:nvPr/>
          </p:nvSpPr>
          <p:spPr bwMode="gray">
            <a:xfrm>
              <a:off x="3984" y="1584"/>
              <a:ext cx="1200"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20"/>
            <p:cNvSpPr txBox="1">
              <a:spLocks noChangeArrowheads="1"/>
            </p:cNvSpPr>
            <p:nvPr/>
          </p:nvSpPr>
          <p:spPr bwMode="gray">
            <a:xfrm>
              <a:off x="2190" y="1720"/>
              <a:ext cx="1266"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2400" b="1" dirty="0">
                  <a:solidFill>
                    <a:srgbClr val="7030A0"/>
                  </a:solidFill>
                  <a:cs typeface="B Nazanin" panose="00000400000000000000" pitchFamily="2" charset="-78"/>
                </a:rPr>
                <a:t>انواع روش های تصویربرداری تشخیصی </a:t>
              </a:r>
            </a:p>
          </p:txBody>
        </p:sp>
        <p:sp>
          <p:nvSpPr>
            <p:cNvPr id="17" name="Text Box 22"/>
            <p:cNvSpPr txBox="1">
              <a:spLocks noChangeArrowheads="1"/>
            </p:cNvSpPr>
            <p:nvPr/>
          </p:nvSpPr>
          <p:spPr bwMode="gray">
            <a:xfrm>
              <a:off x="328" y="1598"/>
              <a:ext cx="157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fa-IR" b="1" dirty="0">
                  <a:solidFill>
                    <a:srgbClr val="002060"/>
                  </a:solidFill>
                  <a:cs typeface="B Nazanin" panose="00000400000000000000" pitchFamily="2" charset="-78"/>
                </a:rPr>
                <a:t>تصویربرداری تشدید </a:t>
              </a:r>
              <a:r>
                <a:rPr lang="fa-IR" b="1" dirty="0" smtClean="0">
                  <a:solidFill>
                    <a:srgbClr val="002060"/>
                  </a:solidFill>
                  <a:cs typeface="B Nazanin" panose="00000400000000000000" pitchFamily="2" charset="-78"/>
                </a:rPr>
                <a:t>مغناطیسی</a:t>
              </a:r>
              <a:r>
                <a:rPr lang="en-US" b="1" dirty="0" smtClean="0">
                  <a:solidFill>
                    <a:srgbClr val="002060"/>
                  </a:solidFill>
                  <a:cs typeface="B Nazanin" panose="00000400000000000000" pitchFamily="2" charset="-78"/>
                </a:rPr>
                <a:t>MRI</a:t>
              </a:r>
              <a:endParaRPr lang="en-US" altLang="en-US" b="1" dirty="0">
                <a:solidFill>
                  <a:srgbClr val="002060"/>
                </a:solidFill>
              </a:endParaRPr>
            </a:p>
          </p:txBody>
        </p:sp>
        <p:sp>
          <p:nvSpPr>
            <p:cNvPr id="18" name="Text Box 23"/>
            <p:cNvSpPr txBox="1">
              <a:spLocks noChangeArrowheads="1"/>
            </p:cNvSpPr>
            <p:nvPr/>
          </p:nvSpPr>
          <p:spPr bwMode="gray">
            <a:xfrm>
              <a:off x="633" y="2327"/>
              <a:ext cx="9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fa-IR" b="1" dirty="0">
                  <a:solidFill>
                    <a:srgbClr val="002060"/>
                  </a:solidFill>
                  <a:cs typeface="B Nazanin" panose="00000400000000000000" pitchFamily="2" charset="-78"/>
                </a:rPr>
                <a:t>سونوگرافی</a:t>
              </a:r>
              <a:endParaRPr lang="en-US" altLang="en-US" b="1" dirty="0">
                <a:solidFill>
                  <a:srgbClr val="002060"/>
                </a:solidFill>
              </a:endParaRPr>
            </a:p>
          </p:txBody>
        </p:sp>
        <p:sp>
          <p:nvSpPr>
            <p:cNvPr id="20" name="Text Box 25"/>
            <p:cNvSpPr txBox="1">
              <a:spLocks noChangeArrowheads="1"/>
            </p:cNvSpPr>
            <p:nvPr/>
          </p:nvSpPr>
          <p:spPr bwMode="gray">
            <a:xfrm>
              <a:off x="4164" y="1683"/>
              <a:ext cx="8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b="1" dirty="0">
                  <a:solidFill>
                    <a:srgbClr val="002060"/>
                  </a:solidFill>
                  <a:cs typeface="B Nazanin" panose="00000400000000000000" pitchFamily="2" charset="-78"/>
                </a:rPr>
                <a:t>سی تی اسکن</a:t>
              </a:r>
              <a:endParaRPr lang="en-US" altLang="en-US" b="1" dirty="0">
                <a:solidFill>
                  <a:srgbClr val="002060"/>
                </a:solidFill>
              </a:endParaRPr>
            </a:p>
          </p:txBody>
        </p:sp>
        <p:sp>
          <p:nvSpPr>
            <p:cNvPr id="21" name="Text Box 26"/>
            <p:cNvSpPr txBox="1">
              <a:spLocks noChangeArrowheads="1"/>
            </p:cNvSpPr>
            <p:nvPr/>
          </p:nvSpPr>
          <p:spPr bwMode="gray">
            <a:xfrm>
              <a:off x="4238" y="2008"/>
              <a:ext cx="68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b="1" dirty="0">
                  <a:solidFill>
                    <a:srgbClr val="002060"/>
                  </a:solidFill>
                  <a:cs typeface="B Nazanin" panose="00000400000000000000" pitchFamily="2" charset="-78"/>
                </a:rPr>
                <a:t>ماموگرافی</a:t>
              </a:r>
              <a:endParaRPr lang="en-US" altLang="en-US" b="1" dirty="0">
                <a:solidFill>
                  <a:srgbClr val="002060"/>
                </a:solidFill>
              </a:endParaRPr>
            </a:p>
          </p:txBody>
        </p:sp>
        <p:sp>
          <p:nvSpPr>
            <p:cNvPr id="22" name="Text Box 27"/>
            <p:cNvSpPr txBox="1">
              <a:spLocks noChangeArrowheads="1"/>
            </p:cNvSpPr>
            <p:nvPr/>
          </p:nvSpPr>
          <p:spPr bwMode="gray">
            <a:xfrm>
              <a:off x="4188" y="2355"/>
              <a:ext cx="827"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b="1" dirty="0">
                  <a:solidFill>
                    <a:srgbClr val="002060"/>
                  </a:solidFill>
                  <a:cs typeface="B Nazanin" panose="00000400000000000000" pitchFamily="2" charset="-78"/>
                </a:rPr>
                <a:t>فلوروسکوپی</a:t>
              </a:r>
              <a:endParaRPr lang="en-US" altLang="en-US" b="1" dirty="0">
                <a:solidFill>
                  <a:srgbClr val="002060"/>
                </a:solidFill>
              </a:endParaRPr>
            </a:p>
          </p:txBody>
        </p:sp>
      </p:grpSp>
      <p:pic>
        <p:nvPicPr>
          <p:cNvPr id="31" name="Picture 30"/>
          <p:cNvPicPr>
            <a:picLocks noChangeAspect="1"/>
          </p:cNvPicPr>
          <p:nvPr/>
        </p:nvPicPr>
        <p:blipFill>
          <a:blip r:embed="rId4"/>
          <a:stretch>
            <a:fillRect/>
          </a:stretch>
        </p:blipFill>
        <p:spPr>
          <a:xfrm>
            <a:off x="-27636" y="3095798"/>
            <a:ext cx="2857500" cy="1600200"/>
          </a:xfrm>
          <a:prstGeom prst="rect">
            <a:avLst/>
          </a:prstGeom>
        </p:spPr>
      </p:pic>
    </p:spTree>
    <p:extLst>
      <p:ext uri="{BB962C8B-B14F-4D97-AF65-F5344CB8AC3E}">
        <p14:creationId xmlns:p14="http://schemas.microsoft.com/office/powerpoint/2010/main" val="2163038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1440</TotalTime>
  <Words>1810</Words>
  <Application>Microsoft Office PowerPoint</Application>
  <PresentationFormat>Widescreen</PresentationFormat>
  <Paragraphs>270</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 Nazanin</vt:lpstr>
      <vt:lpstr>B Titr</vt:lpstr>
      <vt:lpstr>Bnazanin</vt:lpstr>
      <vt:lpstr>Calibri</vt:lpstr>
      <vt:lpstr>Century Gothic</vt:lpstr>
      <vt:lpstr>Times New Roman</vt:lpstr>
      <vt:lpstr>Verdana</vt:lpstr>
      <vt:lpstr>Wingdings 3</vt:lpstr>
      <vt:lpstr>Ion</vt:lpstr>
      <vt:lpstr>PowerPoint Presentation</vt:lpstr>
      <vt:lpstr>فهرست</vt:lpstr>
      <vt:lpstr>پرتوپزشکی در یک نگاه</vt:lpstr>
      <vt:lpstr>PowerPoint Presentation</vt:lpstr>
      <vt:lpstr>تاریخچه  پرتو پزشکی</vt:lpstr>
      <vt:lpstr>شاخه های مختلف پرتوپزشکی</vt:lpstr>
      <vt:lpstr>پزشکی هسته ای</vt:lpstr>
      <vt:lpstr>پرتو درمانی یا رادیو تراپی</vt:lpstr>
      <vt:lpstr>پرتوشناسی تشخیصی</vt:lpstr>
      <vt:lpstr>تحصیل در پرتوپزشکی</vt:lpstr>
      <vt:lpstr>برخی دروس این رشته (کارشناسی ارشد)</vt:lpstr>
      <vt:lpstr>برخی دروس اصلی این رشته (دکتری)</vt:lpstr>
      <vt:lpstr>زمینه های پژوهشی</vt:lpstr>
      <vt:lpstr>PowerPoint Presentation</vt:lpstr>
      <vt:lpstr>زمینه های پژوهشی</vt:lpstr>
      <vt:lpstr>PowerPoint Presentation</vt:lpstr>
      <vt:lpstr>فرصت های شغلی </vt:lpstr>
      <vt:lpstr>PowerPoint Presentation</vt:lpstr>
      <vt:lpstr>فرصت های شغلی </vt:lpstr>
      <vt:lpstr>فرصت های ادامه تحصیل </vt:lpstr>
      <vt:lpstr>دانشگاه های مطرح  خارجی</vt:lpstr>
      <vt:lpstr>چالش های فارغ التحصیلان</vt:lpstr>
      <vt:lpstr>چالش های فارغ التحصیلان</vt:lpstr>
      <vt:lpstr>چالش های فارغ التحصیلان</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رشته پرتو پزشکی: افق ها و چالش ها</dc:title>
  <dc:creator>elham</dc:creator>
  <cp:lastModifiedBy>USER</cp:lastModifiedBy>
  <cp:revision>80</cp:revision>
  <dcterms:created xsi:type="dcterms:W3CDTF">2019-07-04T15:21:18Z</dcterms:created>
  <dcterms:modified xsi:type="dcterms:W3CDTF">2019-07-06T07:43:30Z</dcterms:modified>
</cp:coreProperties>
</file>